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3"/>
  </p:notesMasterIdLst>
  <p:sldIdLst>
    <p:sldId id="257" r:id="rId3"/>
    <p:sldId id="285" r:id="rId4"/>
    <p:sldId id="277" r:id="rId5"/>
    <p:sldId id="283" r:id="rId6"/>
    <p:sldId id="287" r:id="rId7"/>
    <p:sldId id="278" r:id="rId8"/>
    <p:sldId id="293" r:id="rId9"/>
    <p:sldId id="279" r:id="rId10"/>
    <p:sldId id="288" r:id="rId11"/>
    <p:sldId id="338" r:id="rId12"/>
    <p:sldId id="297" r:id="rId13"/>
    <p:sldId id="291" r:id="rId14"/>
    <p:sldId id="296" r:id="rId15"/>
    <p:sldId id="295" r:id="rId16"/>
    <p:sldId id="292" r:id="rId17"/>
    <p:sldId id="298" r:id="rId18"/>
    <p:sldId id="328" r:id="rId19"/>
    <p:sldId id="329" r:id="rId20"/>
    <p:sldId id="330" r:id="rId21"/>
    <p:sldId id="301" r:id="rId22"/>
    <p:sldId id="341" r:id="rId23"/>
    <p:sldId id="342" r:id="rId24"/>
    <p:sldId id="343" r:id="rId25"/>
    <p:sldId id="304" r:id="rId26"/>
    <p:sldId id="307" r:id="rId27"/>
    <p:sldId id="309" r:id="rId28"/>
    <p:sldId id="310" r:id="rId29"/>
    <p:sldId id="344" r:id="rId30"/>
    <p:sldId id="345" r:id="rId31"/>
    <p:sldId id="346" r:id="rId32"/>
    <p:sldId id="347" r:id="rId33"/>
    <p:sldId id="311" r:id="rId34"/>
    <p:sldId id="305" r:id="rId35"/>
    <p:sldId id="314" r:id="rId36"/>
    <p:sldId id="315" r:id="rId37"/>
    <p:sldId id="331" r:id="rId38"/>
    <p:sldId id="260" r:id="rId39"/>
    <p:sldId id="326" r:id="rId40"/>
    <p:sldId id="316" r:id="rId41"/>
    <p:sldId id="317" r:id="rId42"/>
    <p:sldId id="318" r:id="rId43"/>
    <p:sldId id="319" r:id="rId44"/>
    <p:sldId id="320" r:id="rId45"/>
    <p:sldId id="324" r:id="rId46"/>
    <p:sldId id="321" r:id="rId47"/>
    <p:sldId id="322" r:id="rId48"/>
    <p:sldId id="323" r:id="rId49"/>
    <p:sldId id="325" r:id="rId50"/>
    <p:sldId id="327" r:id="rId51"/>
    <p:sldId id="332" r:id="rId52"/>
    <p:sldId id="335" r:id="rId53"/>
    <p:sldId id="333" r:id="rId54"/>
    <p:sldId id="336" r:id="rId55"/>
    <p:sldId id="334" r:id="rId56"/>
    <p:sldId id="337" r:id="rId57"/>
    <p:sldId id="339" r:id="rId58"/>
    <p:sldId id="340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7" r:id="rId68"/>
    <p:sldId id="358" r:id="rId69"/>
    <p:sldId id="359" r:id="rId70"/>
    <p:sldId id="360" r:id="rId71"/>
    <p:sldId id="390" r:id="rId72"/>
    <p:sldId id="391" r:id="rId73"/>
    <p:sldId id="361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4" r:id="rId87"/>
    <p:sldId id="375" r:id="rId88"/>
    <p:sldId id="376" r:id="rId89"/>
    <p:sldId id="377" r:id="rId90"/>
    <p:sldId id="378" r:id="rId91"/>
    <p:sldId id="379" r:id="rId92"/>
    <p:sldId id="385" r:id="rId93"/>
    <p:sldId id="386" r:id="rId94"/>
    <p:sldId id="387" r:id="rId95"/>
    <p:sldId id="388" r:id="rId96"/>
    <p:sldId id="389" r:id="rId97"/>
    <p:sldId id="383" r:id="rId98"/>
    <p:sldId id="392" r:id="rId99"/>
    <p:sldId id="393" r:id="rId100"/>
    <p:sldId id="394" r:id="rId101"/>
    <p:sldId id="395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15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8CAEA-D972-45FB-BEE9-5C91E7F06A15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6A22A-3B62-46D0-A5EA-E2DAFDA2F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9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8248-1F81-4573-8797-C9E47FFCDF74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A00B-C750-401F-8AD7-83CD2B3C2062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B29A-3B1D-49B5-BD47-6B103F345327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104857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 anchorCtr="0"/>
          <a:lstStyle/>
          <a:p>
            <a:pPr lvl="0"/>
            <a:r>
              <a:rPr lang="zh-CN" altLang="en-US" dirty="0"/>
              <a:t>Click to edit Master title style</a:t>
            </a:r>
          </a:p>
        </p:txBody>
      </p:sp>
      <p:sp>
        <p:nvSpPr>
          <p:cNvPr id="1048577" name="Text Placeholder 1048576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/>
          <a:lstStyle/>
          <a:p>
            <a:pPr lvl="0"/>
            <a:r>
              <a:rPr lang="zh-CN" altLang="en-US" dirty="0"/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6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FF1C42-D199-1002-1000-587298610EC3}" type="datetime1">
              <a:rPr lang="zh-CN" altLang="en-US" sz="1400" dirty="0">
                <a:solidFill>
                  <a:srgbClr val="464653"/>
                </a:solidFill>
              </a:rPr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2021/4/22</a:t>
            </a:fld>
            <a:endParaRPr lang="zh-CN" altLang="en-US" sz="1400" dirty="0">
              <a:solidFill>
                <a:srgbClr val="464653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/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400" dirty="0">
              <a:solidFill>
                <a:srgbClr val="464653"/>
              </a:solidFill>
              <a:latin typeface="Gill Sans MT" charset="0"/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12FF1C42-D199-1004-1000-587298610EC3}" type="slidenum">
              <a:rPr lang="zh-CN" altLang="en-US" sz="1400" dirty="0">
                <a:solidFill>
                  <a:srgbClr val="464653"/>
                </a:solidFill>
                <a:latin typeface="Gill Sans MT" charset="0"/>
              </a:rPr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lang="zh-CN" altLang="en-US" sz="1400" dirty="0">
              <a:solidFill>
                <a:srgbClr val="464653"/>
              </a:solidFill>
              <a:latin typeface="Gill Sans MT" charset="0"/>
            </a:endParaRPr>
          </a:p>
        </p:txBody>
      </p:sp>
      <p:sp>
        <p:nvSpPr>
          <p:cNvPr id="1048581" name="Straight Connector 1048580"/>
          <p:cNvSpPr>
            <a:spLocks/>
          </p:cNvSpPr>
          <p:nvPr/>
        </p:nvSpPr>
        <p:spPr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rgbClr val="9FB8CD"/>
            </a:solidFill>
            <a:prstDash val="dash"/>
          </a:ln>
        </p:spPr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1048582" name="Straight Connector 1048581"/>
          <p:cNvSpPr>
            <a:spLocks/>
          </p:cNvSpPr>
          <p:nvPr/>
        </p:nvSpPr>
        <p:spPr>
          <a:xfrm>
            <a:off x="457200" y="1143000"/>
            <a:ext cx="8229600" cy="0"/>
          </a:xfrm>
          <a:prstGeom prst="line">
            <a:avLst/>
          </a:prstGeom>
          <a:noFill/>
          <a:ln w="9525">
            <a:solidFill>
              <a:srgbClr val="9FB8CD"/>
            </a:solidFill>
            <a:prstDash val="dash"/>
          </a:ln>
        </p:spPr>
        <p:txBody>
          <a:bodyPr wrap="none" rtlCol="0" anchor="ctr"/>
          <a:lstStyle/>
          <a:p>
            <a:pPr algn="ctr"/>
            <a:endParaRPr lang="zh-CN" altLang="en-US"/>
          </a:p>
        </p:txBody>
      </p:sp>
      <p:sp>
        <p:nvSpPr>
          <p:cNvPr id="1048583" name="Isosceles Triangle 1048582"/>
          <p:cNvSpPr>
            <a:spLocks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/>
          </a:prstGeom>
          <a:solidFill>
            <a:srgbClr val="9FB8CD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rgbClr val="FFFFFF"/>
              </a:solidFill>
              <a:latin typeface="Gill Sans MT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097157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9" name="Picture 2097158" descr="Droplets-HD-Title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2" name="Date Placeholder 1048591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593" name="Footer Placeholder 1048592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594" name="Slide Number Placeholder 1048593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595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596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097155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7" name="Picture 2097156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6" name="Date Placeholder 1048585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587" name="Footer Placeholder 1048586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588" name="Slide Number Placeholder 1048587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589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6" name="Picture 2097235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7" name="Picture 2097236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8" name="Date Placeholder 1048687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689" name="Footer Placeholder 1048688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690" name="Slide Number Placeholder 1048689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691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Picture 2097166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8" name="Picture 2097167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9" name="Date Placeholder 1048608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610" name="Footer Placeholder 1048609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611" name="Slide Number Placeholder 1048610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612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1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Picture 2097241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3" name="Picture 2097242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12" name="Date Placeholder 1048711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713" name="Footer Placeholder 1048712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714" name="Slide Number Placeholder 1048713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715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17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18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19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097152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4" name="Picture 2097153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1" name="Date Placeholder 1048580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582" name="Footer Placeholder 1048581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583" name="Slide Number Placeholder 1048582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5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Picture 2097203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5" name="Picture 2097204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8" name="Date Placeholder 1048647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649" name="Footer Placeholder 1048648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650" name="Slide Number Placeholder 1048649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87CF-BA5F-4280-B669-EC6EB029D7A1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Picture 2097251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3" name="Picture 2097252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43" name="Date Placeholder 1048742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744" name="Footer Placeholder 1048743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745" name="Slide Number Placeholder 1048744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746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47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48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4" name="Picture 2097253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5" name="Picture 2097254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49" name="Date Placeholder 1048748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750" name="Footer Placeholder 1048749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751" name="Slide Number Placeholder 1048750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752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451212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5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609601"/>
            <a:ext cx="2441519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</a:pPr>
            <a:r>
              <a:rPr kumimoji="0" lang="en-US" sz="3200" b="0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54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4451227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8" name="Picture 2097257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9" name="Picture 2097258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65" name="Date Placeholder 1048764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766" name="Footer Placeholder 1048765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767" name="Slide Number Placeholder 1048766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768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9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</a:pPr>
            <a:r>
              <a:rPr kumimoji="0" lang="en-US" sz="3200" b="0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70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Picture 2097247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9" name="Picture 2097248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3" name="Date Placeholder 1048732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734" name="Footer Placeholder 1048733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735" name="Slide Number Placeholder 1048734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736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37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Picture 2097245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7" name="Picture 2097246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5" name="TextBox 1048724"/>
          <p:cNvSpPr txBox="1"/>
          <p:nvPr/>
        </p:nvSpPr>
        <p:spPr>
          <a:xfrm>
            <a:off x="750887" y="754062"/>
            <a:ext cx="457200" cy="5842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r>
              <a:rPr lang="zh-CN" altLang="en-US" sz="8000"/>
              <a:t>“</a:t>
            </a:r>
          </a:p>
        </p:txBody>
      </p:sp>
      <p:sp>
        <p:nvSpPr>
          <p:cNvPr id="1048726" name="TextBox 1048725"/>
          <p:cNvSpPr txBox="1"/>
          <p:nvPr/>
        </p:nvSpPr>
        <p:spPr>
          <a:xfrm>
            <a:off x="7918450" y="2994025"/>
            <a:ext cx="457200" cy="5842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r>
              <a:rPr lang="zh-CN" altLang="en-US" sz="8000"/>
              <a:t>”</a:t>
            </a:r>
          </a:p>
        </p:txBody>
      </p:sp>
      <p:sp>
        <p:nvSpPr>
          <p:cNvPr id="1048727" name="Date Placeholder 1048726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728" name="Footer Placeholder 1048727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729" name="Slide Number Placeholder 1048728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730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31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3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0" name="Picture 2097249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1" name="Picture 2097250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8" name="Date Placeholder 1048737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739" name="Footer Placeholder 1048738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740" name="Slide Number Placeholder 1048739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741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4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6" name="Picture 2097255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7" name="Picture 2097256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5" name="Date Placeholder 1048754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756" name="Footer Placeholder 1048755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757" name="Slide Number Placeholder 1048756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758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5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2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4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Picture 2097237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9" name="Picture 2097238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94" name="Date Placeholder 1048693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695" name="Footer Placeholder 1048694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696" name="Slide Number Placeholder 1048695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69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98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</a:pPr>
            <a:r>
              <a:rPr kumimoji="0" lang="en-US" sz="1600" b="0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16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9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</a:pPr>
            <a:r>
              <a:rPr kumimoji="0" lang="en-US" sz="1600" b="0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16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0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3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4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</a:pPr>
            <a:r>
              <a:rPr kumimoji="0" lang="en-US" sz="1600" b="0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16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05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6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Picture 2097243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5" name="Picture 2097244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0" name="Date Placeholder 1048719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721" name="Footer Placeholder 1048720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722" name="Slide Number Placeholder 1048721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723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0" name="Picture 2097239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1" name="Picture 2097240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07" name="Date Placeholder 1048706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708" name="Footer Placeholder 1048707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709" name="Slide Number Placeholder 1048708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710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11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A130F-95ED-4FED-BB77-69C341BDFCC5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1_"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097152" descr="\\DROBO-FS\QuickDrops\JB\PPTX NG\Droplets\LightingOverlay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4" name="Picture 2097153" descr="Droplets-HD-Content-R1d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1" name="Date Placeholder 1048580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582" name="Footer Placeholder 1048581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583" name="Slide Number Placeholder 1048582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  <p:sp>
        <p:nvSpPr>
          <p:cNvPr id="10485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5B03-CA3D-4E11-86C6-7855AFAF279B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A7445-0810-4C91-AF67-4A5BB2472CB7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ACFA-68F2-4F30-B53B-F2BB9F81D8A6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1CAE-B556-4EAA-8BCD-BB951803C689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9BBD6-3A12-463F-8C41-2A11EC847461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1A4B-AD3F-4346-9395-7C87F1A2E070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2B13-8628-4A7E-955C-B543E09A677C}" type="datetime1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CEDE0-52C3-4DB1-853A-C9AE3CC8866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100000"/>
              </a:srgbClr>
            </a:gs>
            <a:gs pos="100000">
              <a:srgbClr val="B8B8B8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097151" descr="\\DROBO-FS\QuickDrops\JB\PPTX NG\Droplets\LightingOverlay.png"/>
          <p:cNvPicPr>
            <a:picLocks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6" name="Title Placeholder 1048575"/>
          <p:cNvSpPr>
            <a:spLocks noGrp="1"/>
          </p:cNvSpPr>
          <p:nvPr>
            <p:ph type="title"/>
          </p:nvPr>
        </p:nvSpPr>
        <p:spPr>
          <a:xfrm>
            <a:off x="685800" y="619125"/>
            <a:ext cx="7772400" cy="15954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Click to edit Master title style</a:t>
            </a:r>
          </a:p>
        </p:txBody>
      </p:sp>
      <p:sp>
        <p:nvSpPr>
          <p:cNvPr id="1048577" name="Text Placeholder 1048576"/>
          <p:cNvSpPr>
            <a:spLocks noGrp="1"/>
          </p:cNvSpPr>
          <p:nvPr>
            <p:ph type="body" idx="1"/>
          </p:nvPr>
        </p:nvSpPr>
        <p:spPr>
          <a:xfrm>
            <a:off x="685800" y="2366962"/>
            <a:ext cx="7772400" cy="34242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Click to edit Master text styles</a:t>
            </a:r>
          </a:p>
          <a:p>
            <a:pPr lvl="1"/>
            <a:r>
              <a:rPr lang="zh-CN" altLang="en-US"/>
              <a:t>Second level</a:t>
            </a:r>
          </a:p>
          <a:p>
            <a:pPr lvl="2"/>
            <a:r>
              <a:rPr lang="zh-CN" altLang="en-US"/>
              <a:t>Third level</a:t>
            </a:r>
          </a:p>
          <a:p>
            <a:pPr lvl="3"/>
            <a:r>
              <a:rPr lang="zh-CN" altLang="en-US"/>
              <a:t>Fourth level</a:t>
            </a:r>
          </a:p>
          <a:p>
            <a:pPr lvl="4"/>
            <a:r>
              <a:rPr lang="zh-CN" altLang="en-US"/>
              <a:t>Fifth level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5759450" y="58832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datetime1">
              <a:rPr lang="zh-CN" altLang="en-US" sz="1000"/>
              <a:pPr lvl="0" algn="r"/>
              <a:t>2021/4/22</a:t>
            </a:fld>
            <a:endParaRPr lang="zh-CN" altLang="en-US" sz="1000"/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685800" y="5883275"/>
            <a:ext cx="5003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/>
            <a:endParaRPr lang="zh-CN" altLang="en-US" sz="1000"/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7885112" y="5883275"/>
            <a:ext cx="573087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r"/>
            <a:fld id="{566ABCEB-ACFC-4714-9973-3DA970169C29}" type="slidenum">
              <a:rPr lang="zh-CN" altLang="en-US" sz="1000"/>
              <a:pPr lvl="0" algn="r"/>
              <a:t>‹#›</a:t>
            </a:fld>
            <a:endParaRPr lang="zh-CN" altLang="en-US" sz="10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ransition spd="slow"/>
  <p:hf sldNum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Beam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structural member which is long when compared with its lateral dimensions,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subjected to transverse forces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 applied as to induce bending of the member in an axial plane, is called a beam.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162800" y="3591580"/>
            <a:ext cx="4572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baseline="-25000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2" name="Group 39"/>
          <p:cNvGrpSpPr/>
          <p:nvPr/>
        </p:nvGrpSpPr>
        <p:grpSpPr>
          <a:xfrm>
            <a:off x="914400" y="1915180"/>
            <a:ext cx="1525588" cy="687388"/>
            <a:chOff x="457200" y="1371600"/>
            <a:chExt cx="1525588" cy="687388"/>
          </a:xfrm>
        </p:grpSpPr>
        <p:sp>
          <p:nvSpPr>
            <p:cNvPr id="18" name="TextBox 17"/>
            <p:cNvSpPr txBox="1"/>
            <p:nvPr/>
          </p:nvSpPr>
          <p:spPr>
            <a:xfrm>
              <a:off x="457200" y="13716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6" name="AutoShape 3"/>
            <p:cNvCxnSpPr>
              <a:cxnSpLocks noChangeShapeType="1"/>
            </p:cNvCxnSpPr>
            <p:nvPr/>
          </p:nvCxnSpPr>
          <p:spPr bwMode="auto">
            <a:xfrm>
              <a:off x="609602" y="2057400"/>
              <a:ext cx="1373186" cy="1588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stealth" w="lg" len="lg"/>
            </a:ln>
          </p:spPr>
        </p:cxnSp>
      </p:grpSp>
      <p:grpSp>
        <p:nvGrpSpPr>
          <p:cNvPr id="3" name="Group 40"/>
          <p:cNvGrpSpPr/>
          <p:nvPr/>
        </p:nvGrpSpPr>
        <p:grpSpPr>
          <a:xfrm>
            <a:off x="990600" y="2677180"/>
            <a:ext cx="1449387" cy="1209020"/>
            <a:chOff x="533400" y="2133600"/>
            <a:chExt cx="1449387" cy="1209020"/>
          </a:xfrm>
        </p:grpSpPr>
        <p:cxnSp>
          <p:nvCxnSpPr>
            <p:cNvPr id="29" name="AutoShape 3"/>
            <p:cNvCxnSpPr>
              <a:cxnSpLocks noChangeShapeType="1"/>
            </p:cNvCxnSpPr>
            <p:nvPr/>
          </p:nvCxnSpPr>
          <p:spPr bwMode="auto">
            <a:xfrm flipV="1">
              <a:off x="914400" y="2133600"/>
              <a:ext cx="1068387" cy="762000"/>
            </a:xfrm>
            <a:prstGeom prst="straightConnector1">
              <a:avLst/>
            </a:prstGeom>
            <a:noFill/>
            <a:ln w="50800">
              <a:solidFill>
                <a:srgbClr val="002060"/>
              </a:solidFill>
              <a:round/>
              <a:headEnd/>
              <a:tailEnd type="stealth" w="lg" len="lg"/>
            </a:ln>
          </p:spPr>
        </p:cxnSp>
        <p:sp>
          <p:nvSpPr>
            <p:cNvPr id="32" name="TextBox 31"/>
            <p:cNvSpPr txBox="1"/>
            <p:nvPr/>
          </p:nvSpPr>
          <p:spPr>
            <a:xfrm>
              <a:off x="533400" y="28194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2800" b="1" baseline="-25000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Group 41"/>
          <p:cNvGrpSpPr/>
          <p:nvPr/>
        </p:nvGrpSpPr>
        <p:grpSpPr>
          <a:xfrm>
            <a:off x="1469400" y="2538585"/>
            <a:ext cx="884401" cy="685800"/>
            <a:chOff x="1012200" y="1995005"/>
            <a:chExt cx="884401" cy="685800"/>
          </a:xfrm>
        </p:grpSpPr>
        <p:sp>
          <p:nvSpPr>
            <p:cNvPr id="34" name="Arc 33"/>
            <p:cNvSpPr/>
            <p:nvPr/>
          </p:nvSpPr>
          <p:spPr>
            <a:xfrm rot="14213442">
              <a:off x="1287001" y="2071205"/>
              <a:ext cx="685800" cy="533400"/>
            </a:xfrm>
            <a:prstGeom prst="arc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 rot="318189">
              <a:off x="1012200" y="2167738"/>
              <a:ext cx="76200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baseline="30000" dirty="0" smtClean="0">
                  <a:latin typeface="Times New Roman" pitchFamily="18" charset="0"/>
                  <a:cs typeface="Times New Roman" pitchFamily="18" charset="0"/>
                </a:rPr>
                <a:t>α</a:t>
              </a:r>
              <a:endParaRPr lang="en-US" sz="2800" b="1" baseline="30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44"/>
          <p:cNvGrpSpPr/>
          <p:nvPr/>
        </p:nvGrpSpPr>
        <p:grpSpPr>
          <a:xfrm>
            <a:off x="1981200" y="1381780"/>
            <a:ext cx="6858000" cy="2264152"/>
            <a:chOff x="1981200" y="1381780"/>
            <a:chExt cx="6858000" cy="2264152"/>
          </a:xfrm>
        </p:grpSpPr>
        <p:grpSp>
          <p:nvGrpSpPr>
            <p:cNvPr id="6" name="Group 36"/>
            <p:cNvGrpSpPr/>
            <p:nvPr/>
          </p:nvGrpSpPr>
          <p:grpSpPr>
            <a:xfrm>
              <a:off x="1981200" y="1381780"/>
              <a:ext cx="5638800" cy="1905000"/>
              <a:chOff x="1524000" y="838200"/>
              <a:chExt cx="5638800" cy="1905000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1752600" y="838200"/>
                <a:ext cx="5410200" cy="1437620"/>
                <a:chOff x="1752600" y="2133600"/>
                <a:chExt cx="5410200" cy="1437620"/>
              </a:xfrm>
            </p:grpSpPr>
            <p:cxnSp>
              <p:nvCxnSpPr>
                <p:cNvPr id="1029" name="AutoShape 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081463" y="2776537"/>
                  <a:ext cx="600073" cy="381000"/>
                </a:xfrm>
                <a:prstGeom prst="straightConnector1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 type="stealth" w="lg" len="lg"/>
                </a:ln>
                <a:effectLst/>
              </p:spPr>
            </p:cxnSp>
            <p:sp>
              <p:nvSpPr>
                <p:cNvPr id="10" name="TextBox 9"/>
                <p:cNvSpPr txBox="1"/>
                <p:nvPr/>
              </p:nvSpPr>
              <p:spPr>
                <a:xfrm>
                  <a:off x="4343400" y="2133600"/>
                  <a:ext cx="762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latin typeface="Times New Roman" pitchFamily="18" charset="0"/>
                      <a:cs typeface="Times New Roman" pitchFamily="18" charset="0"/>
                    </a:rPr>
                    <a:t>W</a:t>
                  </a:r>
                  <a:r>
                    <a:rPr lang="en-US" sz="2800" b="1" baseline="-25000" dirty="0" smtClean="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lang="en-US" sz="2800" b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752600" y="2819400"/>
                  <a:ext cx="457200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en-US" sz="2800" b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705600" y="3048000"/>
                  <a:ext cx="4572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latin typeface="Times New Roman" pitchFamily="18" charset="0"/>
                      <a:cs typeface="Times New Roman" pitchFamily="18" charset="0"/>
                    </a:rPr>
                    <a:t>B</a:t>
                  </a:r>
                  <a:endParaRPr lang="en-US" sz="28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" name="Group 33"/>
                <p:cNvGrpSpPr/>
                <p:nvPr/>
              </p:nvGrpSpPr>
              <p:grpSpPr>
                <a:xfrm rot="318189">
                  <a:off x="4077759" y="2655750"/>
                  <a:ext cx="1447800" cy="914400"/>
                  <a:chOff x="4038600" y="2362200"/>
                  <a:chExt cx="1447800" cy="914400"/>
                </a:xfrm>
              </p:grpSpPr>
              <p:sp>
                <p:nvSpPr>
                  <p:cNvPr id="31" name="Arc 30"/>
                  <p:cNvSpPr/>
                  <p:nvPr/>
                </p:nvSpPr>
                <p:spPr>
                  <a:xfrm>
                    <a:off x="4038600" y="2743200"/>
                    <a:ext cx="685800" cy="533400"/>
                  </a:xfrm>
                  <a:prstGeom prst="arc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4724400" y="2362200"/>
                    <a:ext cx="762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 smtClean="0">
                        <a:latin typeface="Times New Roman" pitchFamily="18" charset="0"/>
                        <a:cs typeface="Times New Roman" pitchFamily="18" charset="0"/>
                      </a:rPr>
                      <a:t>30</a:t>
                    </a:r>
                    <a:r>
                      <a:rPr lang="en-US" sz="2800" b="1" baseline="30000" dirty="0" smtClean="0">
                        <a:latin typeface="Times New Roman" pitchFamily="18" charset="0"/>
                        <a:cs typeface="Times New Roman" pitchFamily="18" charset="0"/>
                      </a:rPr>
                      <a:t>◦</a:t>
                    </a:r>
                    <a:endParaRPr lang="en-US" sz="2800" b="1" baseline="30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1981200" y="3352800"/>
                  <a:ext cx="4572000" cy="158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Isosceles Triangle 22"/>
              <p:cNvSpPr/>
              <p:nvPr/>
            </p:nvSpPr>
            <p:spPr>
              <a:xfrm>
                <a:off x="1524000" y="2057400"/>
                <a:ext cx="990600" cy="685800"/>
              </a:xfrm>
              <a:prstGeom prst="triangl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400800" y="2057400"/>
                <a:ext cx="381000" cy="609600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2895600" y="281940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Hinge support</a:t>
              </a:r>
              <a:endParaRPr lang="en-US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86600" y="327660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Roller support</a:t>
              </a:r>
              <a:endParaRPr lang="en-US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38"/>
          <p:cNvGrpSpPr/>
          <p:nvPr/>
        </p:nvGrpSpPr>
        <p:grpSpPr>
          <a:xfrm>
            <a:off x="2133600" y="2600979"/>
            <a:ext cx="685800" cy="1590021"/>
            <a:chOff x="1676400" y="2057399"/>
            <a:chExt cx="685800" cy="1590021"/>
          </a:xfrm>
        </p:grpSpPr>
        <p:sp>
          <p:nvSpPr>
            <p:cNvPr id="17" name="TextBox 16"/>
            <p:cNvSpPr txBox="1"/>
            <p:nvPr/>
          </p:nvSpPr>
          <p:spPr>
            <a:xfrm>
              <a:off x="1676400" y="31242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27" name="AutoShape 3"/>
            <p:cNvCxnSpPr>
              <a:cxnSpLocks noChangeShapeType="1"/>
            </p:cNvCxnSpPr>
            <p:nvPr/>
          </p:nvCxnSpPr>
          <p:spPr bwMode="auto">
            <a:xfrm rot="5400000" flipH="1" flipV="1">
              <a:off x="1462882" y="2575718"/>
              <a:ext cx="1038225" cy="1588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stealth" w="lg" len="lg"/>
            </a:ln>
          </p:spPr>
        </p:cxnSp>
      </p:grpSp>
      <p:grpSp>
        <p:nvGrpSpPr>
          <p:cNvPr id="11" name="Group 37"/>
          <p:cNvGrpSpPr/>
          <p:nvPr/>
        </p:nvGrpSpPr>
        <p:grpSpPr>
          <a:xfrm>
            <a:off x="6705600" y="2600980"/>
            <a:ext cx="685800" cy="1590020"/>
            <a:chOff x="6248400" y="2057400"/>
            <a:chExt cx="685800" cy="1590020"/>
          </a:xfrm>
        </p:grpSpPr>
        <p:sp>
          <p:nvSpPr>
            <p:cNvPr id="16" name="TextBox 15"/>
            <p:cNvSpPr txBox="1"/>
            <p:nvPr/>
          </p:nvSpPr>
          <p:spPr>
            <a:xfrm>
              <a:off x="6248400" y="31242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" name="AutoShape 3"/>
            <p:cNvCxnSpPr>
              <a:cxnSpLocks noChangeShapeType="1"/>
            </p:cNvCxnSpPr>
            <p:nvPr/>
          </p:nvCxnSpPr>
          <p:spPr bwMode="auto">
            <a:xfrm rot="5400000" flipH="1" flipV="1">
              <a:off x="6034882" y="2575719"/>
              <a:ext cx="1038225" cy="1588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stealth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138863" cy="1374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17602"/>
            <a:ext cx="6553200" cy="203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821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Documents and Settings\jigo\Desktop\New Folder\119614-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128000" cy="609600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Types of supports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905000"/>
            <a:ext cx="5943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Types of supports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5058" name="Picture 2" descr="C:\Users\Admin\Desktop\Beam\lesson-04-shearing-force-and-bending-moment-01-9-638.jpg"/>
          <p:cNvPicPr>
            <a:picLocks noChangeAspect="1" noChangeArrowheads="1"/>
          </p:cNvPicPr>
          <p:nvPr/>
        </p:nvPicPr>
        <p:blipFill>
          <a:blip r:embed="rId2"/>
          <a:srcRect l="11129" t="23278" r="3605" b="13257"/>
          <a:stretch>
            <a:fillRect/>
          </a:stretch>
        </p:blipFill>
        <p:spPr bwMode="auto">
          <a:xfrm>
            <a:off x="2057400" y="1752600"/>
            <a:ext cx="5181600" cy="28956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dmin\Desktop\Beam\a172894f7e5899f4a3b6b3c07512ef9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04800"/>
            <a:ext cx="6324600" cy="63246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276600" y="160020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86200" y="1219200"/>
            <a:ext cx="533400" cy="4572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86200" y="1905000"/>
            <a:ext cx="76200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2133600" y="1524000"/>
            <a:ext cx="1219200" cy="3048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352800" y="1981200"/>
            <a:ext cx="22860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24400" y="3733800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Fixed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4876800" y="3505200"/>
            <a:ext cx="304800" cy="1524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Types of supports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986" name="Picture 2" descr="C:\Users\Admin\Desktop\Beam\1_lecture13_pic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752600"/>
            <a:ext cx="5977861" cy="41910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lvl="0" fontAlgn="base">
              <a:spcAft>
                <a:spcPct val="0"/>
              </a:spcAft>
            </a:pPr>
            <a:r>
              <a:rPr lang="en-US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TYPES</a:t>
            </a:r>
            <a:r>
              <a:rPr lang="en-US" b="1" dirty="0" smtClean="0">
                <a:latin typeface="Calibri" pitchFamily="34" charset="0"/>
                <a:ea typeface="Calibri" pitchFamily="34" charset="0"/>
                <a:cs typeface="Bookman-Demi"/>
              </a:rPr>
              <a:t> </a:t>
            </a:r>
            <a:r>
              <a:rPr lang="en-US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OF BEAMS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447800" y="1752600"/>
            <a:ext cx="6324600" cy="334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Simply Supported Beam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Over-hanging Beam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Cantilever Beam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Propped Cantilever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Continuous Beam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itchFamily="49" charset="0"/>
              <a:buChar char="o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Fixed beam</a:t>
            </a: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Title 104873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noFill/>
          </a:ln>
        </p:spPr>
        <p:txBody>
          <a:bodyPr lIns="91440" tIns="45720" rIns="91440" bIns="45720" anchor="b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900" dirty="0">
                <a:solidFill>
                  <a:srgbClr val="464653"/>
                </a:solidFill>
                <a:latin typeface="Bookman Old Style" charset="0"/>
              </a:rPr>
              <a:t>Types of beams</a:t>
            </a:r>
            <a:r>
              <a:t/>
            </a:r>
            <a:br/>
            <a:endParaRPr/>
          </a:p>
        </p:txBody>
      </p:sp>
      <p:sp>
        <p:nvSpPr>
          <p:cNvPr id="1048739" name="Text Placeholder 1048738"/>
          <p:cNvSpPr>
            <a:spLocks noGrp="1"/>
          </p:cNvSpPr>
          <p:nvPr>
            <p:ph type="body" sz="half" idx="4294967295"/>
          </p:nvPr>
        </p:nvSpPr>
        <p:spPr>
          <a:xfrm>
            <a:off x="457200" y="981075"/>
            <a:ext cx="7467600" cy="5761038"/>
          </a:xfrm>
          <a:noFill/>
          <a:ln>
            <a:noFill/>
          </a:ln>
        </p:spPr>
        <p:txBody>
          <a:bodyPr lIns="91440" tIns="45720" rIns="91440" bIns="45720" anchor="t" anchorCtr="0"/>
          <a:lstStyle>
            <a:lvl1pPr marL="273050" indent="-273050" algn="l" eaLnBrk="1" fontAlgn="base" hangingPunct="1">
              <a:spcBef>
                <a:spcPts val="600"/>
              </a:spcBef>
              <a:buClr>
                <a:srgbClr val="727CA3"/>
              </a:buClr>
              <a:buSzPct val="76000"/>
              <a:buFont typeface="Wingdings 3" charset="2"/>
              <a:buChar char=""/>
              <a:defRPr sz="260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547687" indent="-274637" algn="l" eaLnBrk="1" fontAlgn="base" hangingPunct="1">
              <a:spcBef>
                <a:spcPts val="500"/>
              </a:spcBef>
              <a:buClr>
                <a:srgbClr val="9FB8CD"/>
              </a:buClr>
              <a:buSzPct val="76000"/>
              <a:buFont typeface="Wingdings 3" charset="2"/>
              <a:buChar char=""/>
              <a:defRPr sz="2300">
                <a:solidFill>
                  <a:srgbClr val="464653"/>
                </a:solidFill>
                <a:latin typeface="Calibri"/>
                <a:ea typeface="宋体" charset="-122"/>
              </a:defRPr>
            </a:lvl2pPr>
            <a:lvl3pPr marL="822325" indent="-228600" algn="l" eaLnBrk="1" fontAlgn="base" hangingPunct="1">
              <a:spcBef>
                <a:spcPts val="500"/>
              </a:spcBef>
              <a:buClr>
                <a:srgbClr val="BBBBBB"/>
              </a:buClr>
              <a:buSzPct val="76000"/>
              <a:buFont typeface="Wingdings 3" charset="2"/>
              <a:buChar char=""/>
              <a:defRPr sz="200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096962" indent="-228600" algn="l" eaLnBrk="1" fontAlgn="base" hangingPunct="1">
              <a:spcBef>
                <a:spcPts val="400"/>
              </a:spcBef>
              <a:buClr>
                <a:srgbClr val="8BA1B4"/>
              </a:buClr>
              <a:buSzPct val="70000"/>
              <a:buFont typeface="Wingdings" charset="2"/>
              <a:buChar char=""/>
              <a:defRPr sz="180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371600" indent="-228600" algn="l" eaLnBrk="1" fontAlgn="base" hangingPunct="1">
              <a:spcBef>
                <a:spcPts val="300"/>
              </a:spcBef>
              <a:buClr>
                <a:srgbClr val="9FB8CD"/>
              </a:buClr>
              <a:buSzPct val="70000"/>
              <a:buFont typeface="Wingdings" charset="2"/>
              <a:buChar char=""/>
              <a:defRPr sz="160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>
              <a:buFont typeface="Wingdings" charset="2"/>
              <a:buChar char=""/>
            </a:pPr>
            <a:r>
              <a:rPr lang="zh-CN" altLang="en-US" b="1" dirty="0"/>
              <a:t>1.Simply supported beam:-</a:t>
            </a:r>
          </a:p>
          <a:p>
            <a:pPr>
              <a:buNone/>
            </a:pPr>
            <a:r>
              <a:rPr lang="zh-CN" altLang="en-US" dirty="0"/>
              <a:t>A beam supported freely on the walls or columns at its both ends is known as simply supported beam.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Font typeface="Wingdings" charset="2"/>
              <a:buChar char=""/>
            </a:pPr>
            <a:r>
              <a:rPr lang="zh-CN" altLang="en-US" b="1" dirty="0"/>
              <a:t>2.Over hanging beam:-</a:t>
            </a:r>
          </a:p>
          <a:p>
            <a:pPr>
              <a:buNone/>
            </a:pPr>
            <a:r>
              <a:rPr lang="zh-CN" altLang="en-US" dirty="0"/>
              <a:t>A Beam is freely supported on two supports. But its one end or both the ends are projected beyond the support.</a:t>
            </a:r>
          </a:p>
        </p:txBody>
      </p:sp>
      <p:pic>
        <p:nvPicPr>
          <p:cNvPr id="2097178" name="Picture 2097177"/>
          <p:cNvPicPr>
            <a:picLocks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290888" y="2565400"/>
            <a:ext cx="2306637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0" name="Picture 2097179"/>
          <p:cNvPicPr>
            <a:picLocks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3500438" y="5643563"/>
            <a:ext cx="230505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Title 1048740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noFill/>
          </a:ln>
        </p:spPr>
        <p:txBody>
          <a:bodyPr lIns="91440" tIns="45720" rIns="91440" bIns="45720" anchor="b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900" dirty="0">
                <a:solidFill>
                  <a:srgbClr val="464653"/>
                </a:solidFill>
                <a:latin typeface="Bookman Old Style" charset="0"/>
              </a:rPr>
              <a:t>Types of beams</a:t>
            </a:r>
            <a:r>
              <a:t/>
            </a:r>
            <a:br/>
            <a:endParaRPr/>
          </a:p>
        </p:txBody>
      </p:sp>
      <p:sp>
        <p:nvSpPr>
          <p:cNvPr id="1048743" name="Text Placeholder 1048742"/>
          <p:cNvSpPr>
            <a:spLocks noGrp="1"/>
          </p:cNvSpPr>
          <p:nvPr>
            <p:ph type="body" sz="half" idx="4294967295"/>
          </p:nvPr>
        </p:nvSpPr>
        <p:spPr>
          <a:xfrm>
            <a:off x="457200" y="981075"/>
            <a:ext cx="8218488" cy="5876925"/>
          </a:xfrm>
          <a:noFill/>
          <a:ln>
            <a:noFill/>
          </a:ln>
        </p:spPr>
        <p:txBody>
          <a:bodyPr lIns="91440" tIns="45720" rIns="91440" bIns="45720" anchor="t" anchorCtr="0"/>
          <a:lstStyle>
            <a:lvl1pPr marL="273050" indent="-273050" algn="l" eaLnBrk="1" fontAlgn="base" hangingPunct="1">
              <a:spcBef>
                <a:spcPts val="600"/>
              </a:spcBef>
              <a:buClr>
                <a:srgbClr val="727CA3"/>
              </a:buClr>
              <a:buSzPct val="76000"/>
              <a:buFont typeface="Wingdings 3" charset="2"/>
              <a:buChar char=""/>
              <a:defRPr sz="260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547687" indent="-274637" algn="l" eaLnBrk="1" fontAlgn="base" hangingPunct="1">
              <a:spcBef>
                <a:spcPts val="500"/>
              </a:spcBef>
              <a:buClr>
                <a:srgbClr val="9FB8CD"/>
              </a:buClr>
              <a:buSzPct val="76000"/>
              <a:buFont typeface="Wingdings 3" charset="2"/>
              <a:buChar char=""/>
              <a:defRPr sz="2300">
                <a:solidFill>
                  <a:srgbClr val="464653"/>
                </a:solidFill>
                <a:latin typeface="Calibri"/>
                <a:ea typeface="宋体" charset="-122"/>
              </a:defRPr>
            </a:lvl2pPr>
            <a:lvl3pPr marL="822325" indent="-228600" algn="l" eaLnBrk="1" fontAlgn="base" hangingPunct="1">
              <a:spcBef>
                <a:spcPts val="500"/>
              </a:spcBef>
              <a:buClr>
                <a:srgbClr val="BBBBBB"/>
              </a:buClr>
              <a:buSzPct val="76000"/>
              <a:buFont typeface="Wingdings 3" charset="2"/>
              <a:buChar char=""/>
              <a:defRPr sz="200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096962" indent="-228600" algn="l" eaLnBrk="1" fontAlgn="base" hangingPunct="1">
              <a:spcBef>
                <a:spcPts val="400"/>
              </a:spcBef>
              <a:buClr>
                <a:srgbClr val="8BA1B4"/>
              </a:buClr>
              <a:buSzPct val="70000"/>
              <a:buFont typeface="Wingdings" charset="2"/>
              <a:buChar char=""/>
              <a:defRPr sz="180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371600" indent="-228600" algn="l" eaLnBrk="1" fontAlgn="base" hangingPunct="1">
              <a:spcBef>
                <a:spcPts val="300"/>
              </a:spcBef>
              <a:buClr>
                <a:srgbClr val="9FB8CD"/>
              </a:buClr>
              <a:buSzPct val="70000"/>
              <a:buFont typeface="Wingdings" charset="2"/>
              <a:buChar char=""/>
              <a:defRPr sz="160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>
              <a:buFont typeface="Wingdings" charset="2"/>
              <a:buChar char=""/>
            </a:pPr>
            <a:r>
              <a:rPr lang="zh-CN" altLang="en-US" b="1" dirty="0"/>
              <a:t>3.Cantilever Beam:</a:t>
            </a:r>
          </a:p>
          <a:p>
            <a:pPr>
              <a:buNone/>
            </a:pPr>
            <a:r>
              <a:rPr lang="zh-CN" altLang="en-US" dirty="0"/>
              <a:t>A Beam Fixed at one end and free at the other end is known as cantilever Beam.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Font typeface="Wingdings" charset="2"/>
              <a:buChar char=""/>
            </a:pPr>
            <a:r>
              <a:rPr lang="zh-CN" altLang="en-US" b="1" dirty="0"/>
              <a:t>4.Fixed Beam:-</a:t>
            </a:r>
          </a:p>
          <a:p>
            <a:pPr>
              <a:buNone/>
            </a:pPr>
            <a:r>
              <a:rPr lang="zh-CN" altLang="en-US" dirty="0"/>
              <a:t>A beam whose both ends are rigidly fixed is known as cantilever beam.</a:t>
            </a:r>
          </a:p>
        </p:txBody>
      </p:sp>
      <p:pic>
        <p:nvPicPr>
          <p:cNvPr id="2097182" name="Picture 2097181"/>
          <p:cNvPicPr>
            <a:picLocks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279775" y="2492375"/>
            <a:ext cx="2554288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4" name="Picture 2097183"/>
          <p:cNvPicPr>
            <a:picLocks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3298825" y="4724400"/>
            <a:ext cx="2516188" cy="116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Title 104874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noFill/>
          <a:ln>
            <a:noFill/>
          </a:ln>
        </p:spPr>
        <p:txBody>
          <a:bodyPr lIns="91440" tIns="45720" rIns="91440" bIns="45720" anchor="b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900" dirty="0">
                <a:solidFill>
                  <a:srgbClr val="464653"/>
                </a:solidFill>
                <a:latin typeface="Bookman Old Style" charset="0"/>
              </a:rPr>
              <a:t>Types of beams</a:t>
            </a:r>
            <a:r>
              <a:t/>
            </a:r>
            <a:br/>
            <a:endParaRPr/>
          </a:p>
        </p:txBody>
      </p:sp>
      <p:sp>
        <p:nvSpPr>
          <p:cNvPr id="1048747" name="Text Placeholder 1048746"/>
          <p:cNvSpPr>
            <a:spLocks noGrp="1"/>
          </p:cNvSpPr>
          <p:nvPr>
            <p:ph type="body" sz="half" idx="4294967295"/>
          </p:nvPr>
        </p:nvSpPr>
        <p:spPr>
          <a:xfrm>
            <a:off x="457200" y="1052513"/>
            <a:ext cx="8291512" cy="5805487"/>
          </a:xfrm>
          <a:noFill/>
          <a:ln>
            <a:noFill/>
          </a:ln>
        </p:spPr>
        <p:txBody>
          <a:bodyPr lIns="91440" tIns="45720" rIns="91440" bIns="45720" anchor="t" anchorCtr="0"/>
          <a:lstStyle>
            <a:lvl1pPr marL="273050" indent="-273050" algn="l" eaLnBrk="1" fontAlgn="base" hangingPunct="1">
              <a:spcBef>
                <a:spcPts val="600"/>
              </a:spcBef>
              <a:buClr>
                <a:srgbClr val="727CA3"/>
              </a:buClr>
              <a:buSzPct val="76000"/>
              <a:buFont typeface="Wingdings 3" charset="2"/>
              <a:buChar char=""/>
              <a:defRPr sz="2600">
                <a:solidFill>
                  <a:srgbClr val="000000"/>
                </a:solidFill>
                <a:latin typeface="Calibri"/>
                <a:ea typeface="宋体" charset="-122"/>
              </a:defRPr>
            </a:lvl1pPr>
            <a:lvl2pPr marL="547687" indent="-274637" algn="l" eaLnBrk="1" fontAlgn="base" hangingPunct="1">
              <a:spcBef>
                <a:spcPts val="500"/>
              </a:spcBef>
              <a:buClr>
                <a:srgbClr val="9FB8CD"/>
              </a:buClr>
              <a:buSzPct val="76000"/>
              <a:buFont typeface="Wingdings 3" charset="2"/>
              <a:buChar char=""/>
              <a:defRPr sz="2300">
                <a:solidFill>
                  <a:srgbClr val="464653"/>
                </a:solidFill>
                <a:latin typeface="Calibri"/>
                <a:ea typeface="宋体" charset="-122"/>
              </a:defRPr>
            </a:lvl2pPr>
            <a:lvl3pPr marL="822325" indent="-228600" algn="l" eaLnBrk="1" fontAlgn="base" hangingPunct="1">
              <a:spcBef>
                <a:spcPts val="500"/>
              </a:spcBef>
              <a:buClr>
                <a:srgbClr val="BBBBBB"/>
              </a:buClr>
              <a:buSzPct val="76000"/>
              <a:buFont typeface="Wingdings 3" charset="2"/>
              <a:buChar char=""/>
              <a:defRPr sz="2000">
                <a:solidFill>
                  <a:srgbClr val="000000"/>
                </a:solidFill>
                <a:latin typeface="Calibri"/>
                <a:ea typeface="宋体" charset="-122"/>
              </a:defRPr>
            </a:lvl3pPr>
            <a:lvl4pPr marL="1096962" indent="-228600" algn="l" eaLnBrk="1" fontAlgn="base" hangingPunct="1">
              <a:spcBef>
                <a:spcPts val="400"/>
              </a:spcBef>
              <a:buClr>
                <a:srgbClr val="8BA1B4"/>
              </a:buClr>
              <a:buSzPct val="70000"/>
              <a:buFont typeface="Wingdings" charset="2"/>
              <a:buChar char=""/>
              <a:defRPr sz="1800">
                <a:solidFill>
                  <a:srgbClr val="000000"/>
                </a:solidFill>
                <a:latin typeface="Calibri"/>
                <a:ea typeface="宋体" charset="-122"/>
              </a:defRPr>
            </a:lvl4pPr>
            <a:lvl5pPr marL="1371600" indent="-228600" algn="l" eaLnBrk="1" fontAlgn="base" hangingPunct="1">
              <a:spcBef>
                <a:spcPts val="300"/>
              </a:spcBef>
              <a:buClr>
                <a:srgbClr val="9FB8CD"/>
              </a:buClr>
              <a:buSzPct val="70000"/>
              <a:buFont typeface="Wingdings" charset="2"/>
              <a:buChar char=""/>
              <a:defRPr sz="1600">
                <a:solidFill>
                  <a:srgbClr val="000000"/>
                </a:solidFill>
                <a:latin typeface="Calibri"/>
                <a:ea typeface="宋体" charset="-122"/>
              </a:defRPr>
            </a:lvl5pPr>
          </a:lstStyle>
          <a:p>
            <a:pPr>
              <a:buFont typeface="Wingdings" charset="2"/>
              <a:buChar char=""/>
            </a:pPr>
            <a:r>
              <a:rPr lang="zh-CN" altLang="en-US" b="1" dirty="0"/>
              <a:t>5.Continuous beam:-</a:t>
            </a:r>
          </a:p>
          <a:p>
            <a:pPr>
              <a:buNone/>
            </a:pPr>
            <a:r>
              <a:rPr lang="zh-CN" altLang="en-US" dirty="0"/>
              <a:t>A Beam Supported on more then two support is known as continuous beam.</a:t>
            </a:r>
          </a:p>
        </p:txBody>
      </p:sp>
      <p:pic>
        <p:nvPicPr>
          <p:cNvPr id="2097186" name="Picture 2097185"/>
          <p:cNvPicPr>
            <a:picLocks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373438" y="2708275"/>
            <a:ext cx="230505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705600" y="3048000"/>
            <a:ext cx="4572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baseline="-25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371600" y="1447800"/>
            <a:ext cx="5791200" cy="2972594"/>
            <a:chOff x="1371600" y="1447800"/>
            <a:chExt cx="5791200" cy="2972594"/>
          </a:xfrm>
        </p:grpSpPr>
        <p:sp>
          <p:nvSpPr>
            <p:cNvPr id="1026" name="Rectangle 2"/>
            <p:cNvSpPr>
              <a:spLocks noChangeArrowheads="1"/>
            </p:cNvSpPr>
            <p:nvPr/>
          </p:nvSpPr>
          <p:spPr bwMode="auto">
            <a:xfrm>
              <a:off x="1981200" y="3048000"/>
              <a:ext cx="46101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027" name="AutoShape 3"/>
            <p:cNvCxnSpPr>
              <a:cxnSpLocks noChangeShapeType="1"/>
            </p:cNvCxnSpPr>
            <p:nvPr/>
          </p:nvCxnSpPr>
          <p:spPr bwMode="auto">
            <a:xfrm rot="5400000" flipH="1" flipV="1">
              <a:off x="1462088" y="3900488"/>
              <a:ext cx="1038225" cy="1588"/>
            </a:xfrm>
            <a:prstGeom prst="straightConnector1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stealth" w="lg" len="lg"/>
            </a:ln>
          </p:spPr>
        </p:cxnSp>
        <p:cxnSp>
          <p:nvCxnSpPr>
            <p:cNvPr id="1028" name="AutoShape 4"/>
            <p:cNvCxnSpPr>
              <a:cxnSpLocks noChangeShapeType="1"/>
            </p:cNvCxnSpPr>
            <p:nvPr/>
          </p:nvCxnSpPr>
          <p:spPr bwMode="auto">
            <a:xfrm rot="5400000" flipH="1" flipV="1">
              <a:off x="6038851" y="3895727"/>
              <a:ext cx="1038223" cy="9525"/>
            </a:xfrm>
            <a:prstGeom prst="straightConnector1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stealth" w="lg" len="lg"/>
            </a:ln>
          </p:spPr>
        </p:cxnSp>
        <p:cxnSp>
          <p:nvCxnSpPr>
            <p:cNvPr id="1029" name="AutoShape 5"/>
            <p:cNvCxnSpPr>
              <a:cxnSpLocks noChangeShapeType="1"/>
            </p:cNvCxnSpPr>
            <p:nvPr/>
          </p:nvCxnSpPr>
          <p:spPr bwMode="auto">
            <a:xfrm rot="5400000">
              <a:off x="3777456" y="2547144"/>
              <a:ext cx="981075" cy="1588"/>
            </a:xfrm>
            <a:prstGeom prst="straightConnector1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stealth" w="lg" len="lg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3810000" y="14478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sz="2800" b="1" baseline="-25000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800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71600" y="2971800"/>
              <a:ext cx="45720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5600" y="3048000"/>
              <a:ext cx="45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28" name="Straight Connector 27"/>
          <p:cNvCxnSpPr>
            <a:stCxn id="1026" idx="1"/>
            <a:endCxn id="1026" idx="3"/>
          </p:cNvCxnSpPr>
          <p:nvPr/>
        </p:nvCxnSpPr>
        <p:spPr>
          <a:xfrm rot="10800000" flipH="1">
            <a:off x="1981200" y="3200400"/>
            <a:ext cx="4610100" cy="1588"/>
          </a:xfrm>
          <a:prstGeom prst="line">
            <a:avLst/>
          </a:prstGeom>
          <a:ln w="127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4038600" y="2362200"/>
            <a:ext cx="1447800" cy="914400"/>
            <a:chOff x="4038600" y="2362200"/>
            <a:chExt cx="1447800" cy="914400"/>
          </a:xfrm>
        </p:grpSpPr>
        <p:sp>
          <p:nvSpPr>
            <p:cNvPr id="31" name="Arc 30"/>
            <p:cNvSpPr/>
            <p:nvPr/>
          </p:nvSpPr>
          <p:spPr>
            <a:xfrm>
              <a:off x="4038600" y="2743200"/>
              <a:ext cx="685800" cy="533400"/>
            </a:xfrm>
            <a:prstGeom prst="arc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24400" y="23622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Times New Roman" pitchFamily="18" charset="0"/>
                  <a:cs typeface="Times New Roman" pitchFamily="18" charset="0"/>
                </a:rPr>
                <a:t>90</a:t>
              </a:r>
              <a:r>
                <a:rPr lang="en-US" sz="2800" b="1" baseline="30000" dirty="0" smtClean="0">
                  <a:latin typeface="Times New Roman" pitchFamily="18" charset="0"/>
                  <a:cs typeface="Times New Roman" pitchFamily="18" charset="0"/>
                </a:rPr>
                <a:t>◦</a:t>
              </a:r>
              <a:endParaRPr lang="en-US" sz="2800" b="1" baseline="30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2226" name="Picture 2" descr="C:\Users\Admin\Desktop\Beam\types-of-be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90600"/>
            <a:ext cx="6934200" cy="4267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34000" y="5257800"/>
            <a:ext cx="22611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itchFamily="49" charset="0"/>
              <a:buChar char="o"/>
            </a:pPr>
            <a:r>
              <a:rPr lang="en-US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Propped Cantilever</a:t>
            </a:r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24288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199"/>
            <a:ext cx="8305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8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1600"/>
            <a:ext cx="91440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967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560070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469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457200" y="1371600"/>
            <a:ext cx="8153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Uniformly Distributed Load (UDL):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Over considerably long distance such load has got uniform intensity. It is represented as shown in Fig. (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or as in (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). For finding reaction, this load may be assumed as total load acting at the centre of gravity of the loading (middle of the loaded length).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3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TYPES OF LOADING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3352800"/>
            <a:ext cx="3124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3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TYPES OF LOADING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95400" y="1981200"/>
            <a:ext cx="5715000" cy="1446391"/>
            <a:chOff x="1295400" y="1981200"/>
            <a:chExt cx="5715000" cy="1446391"/>
          </a:xfrm>
        </p:grpSpPr>
        <p:sp>
          <p:nvSpPr>
            <p:cNvPr id="7" name="Cube 6"/>
            <p:cNvSpPr/>
            <p:nvPr/>
          </p:nvSpPr>
          <p:spPr>
            <a:xfrm>
              <a:off x="1524000" y="2209800"/>
              <a:ext cx="4495800" cy="685800"/>
            </a:xfrm>
            <a:prstGeom prst="cub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95400" y="1981200"/>
              <a:ext cx="6858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baseline="-25000" dirty="0" smtClean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2800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2209800"/>
              <a:ext cx="10668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baseline="-25000" dirty="0" smtClean="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en-US" sz="2800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52800" y="3048000"/>
              <a:ext cx="6858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47800" y="3733800"/>
            <a:ext cx="5791200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RCC unit wt = 25 </a:t>
            </a:r>
            <a:r>
              <a:rPr lang="en-US" sz="2800" b="1" baseline="-25000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/m</a:t>
            </a:r>
            <a:r>
              <a:rPr lang="en-US" sz="28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endParaRPr lang="en-US" sz="2800" b="1" baseline="30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 = 0.23 m,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d= 0.45 m,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load intensity = 25 x 0.23 x 0.45 = 2.5875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/m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 = 2.5875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/m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3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UDL in equivalent point load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1905000" y="3733800"/>
            <a:ext cx="5029200" cy="1522591"/>
            <a:chOff x="1905000" y="3733800"/>
            <a:chExt cx="5029200" cy="1522591"/>
          </a:xfrm>
        </p:grpSpPr>
        <p:grpSp>
          <p:nvGrpSpPr>
            <p:cNvPr id="113" name="Group 112"/>
            <p:cNvGrpSpPr/>
            <p:nvPr/>
          </p:nvGrpSpPr>
          <p:grpSpPr>
            <a:xfrm>
              <a:off x="1905000" y="3733800"/>
              <a:ext cx="5029200" cy="1522591"/>
              <a:chOff x="1905000" y="3733800"/>
              <a:chExt cx="5029200" cy="1522591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2514600" y="4572000"/>
                <a:ext cx="3962400" cy="1588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Group 62"/>
              <p:cNvGrpSpPr/>
              <p:nvPr/>
            </p:nvGrpSpPr>
            <p:grpSpPr>
              <a:xfrm>
                <a:off x="1905000" y="3733800"/>
                <a:ext cx="5029200" cy="1522591"/>
                <a:chOff x="1219200" y="3886200"/>
                <a:chExt cx="5029200" cy="1522591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3657600" y="5029200"/>
                  <a:ext cx="6858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4 m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66" name="Straight Arrow Connector 65"/>
                <p:cNvCxnSpPr/>
                <p:nvPr/>
              </p:nvCxnSpPr>
              <p:spPr>
                <a:xfrm rot="5400000" flipH="1" flipV="1">
                  <a:off x="1600200" y="4952206"/>
                  <a:ext cx="457200" cy="1588"/>
                </a:xfrm>
                <a:prstGeom prst="straightConnector1">
                  <a:avLst/>
                </a:prstGeom>
                <a:ln w="476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rot="5400000" flipH="1" flipV="1">
                  <a:off x="5563394" y="4952206"/>
                  <a:ext cx="457200" cy="1588"/>
                </a:xfrm>
                <a:prstGeom prst="straightConnector1">
                  <a:avLst/>
                </a:prstGeom>
                <a:ln w="476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>
                  <a:off x="1219200" y="4495800"/>
                  <a:ext cx="3810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867400" y="4419600"/>
                  <a:ext cx="3810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B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2209800" y="3886200"/>
                  <a:ext cx="32004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baseline="-25000" dirty="0" smtClean="0">
                      <a:latin typeface="Times New Roman" pitchFamily="18" charset="0"/>
                      <a:cs typeface="Times New Roman" pitchFamily="18" charset="0"/>
                    </a:rPr>
                    <a:t>2.5875 x 4  </a:t>
                  </a:r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= 10.35  kN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112" name="Straight Arrow Connector 111"/>
              <p:cNvCxnSpPr/>
              <p:nvPr/>
            </p:nvCxnSpPr>
            <p:spPr>
              <a:xfrm rot="5400000">
                <a:off x="4305300" y="4305300"/>
                <a:ext cx="381000" cy="1588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/>
            <p:cNvSpPr txBox="1"/>
            <p:nvPr/>
          </p:nvSpPr>
          <p:spPr>
            <a:xfrm>
              <a:off x="3048000" y="4724400"/>
              <a:ext cx="6858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2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514600" y="4648994"/>
              <a:ext cx="1981994" cy="304800"/>
              <a:chOff x="2514600" y="4648994"/>
              <a:chExt cx="1981994" cy="304800"/>
            </a:xfrm>
          </p:grpSpPr>
          <p:cxnSp>
            <p:nvCxnSpPr>
              <p:cNvPr id="116" name="Straight Arrow Connector 115"/>
              <p:cNvCxnSpPr/>
              <p:nvPr/>
            </p:nvCxnSpPr>
            <p:spPr>
              <a:xfrm>
                <a:off x="2514600" y="4875212"/>
                <a:ext cx="19812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5400000">
                <a:off x="4343400" y="4800600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" name="Group 123"/>
          <p:cNvGrpSpPr/>
          <p:nvPr/>
        </p:nvGrpSpPr>
        <p:grpSpPr>
          <a:xfrm>
            <a:off x="1905000" y="1600200"/>
            <a:ext cx="5029200" cy="1295400"/>
            <a:chOff x="1905000" y="1600200"/>
            <a:chExt cx="5029200" cy="1295400"/>
          </a:xfrm>
        </p:grpSpPr>
        <p:grpSp>
          <p:nvGrpSpPr>
            <p:cNvPr id="114" name="Group 113"/>
            <p:cNvGrpSpPr/>
            <p:nvPr/>
          </p:nvGrpSpPr>
          <p:grpSpPr>
            <a:xfrm>
              <a:off x="1905000" y="1600200"/>
              <a:ext cx="5029200" cy="1295400"/>
              <a:chOff x="1905000" y="1600200"/>
              <a:chExt cx="5029200" cy="1295400"/>
            </a:xfrm>
          </p:grpSpPr>
          <p:grpSp>
            <p:nvGrpSpPr>
              <p:cNvPr id="3" name="Group 74"/>
              <p:cNvGrpSpPr/>
              <p:nvPr/>
            </p:nvGrpSpPr>
            <p:grpSpPr>
              <a:xfrm>
                <a:off x="1905000" y="1600200"/>
                <a:ext cx="5029200" cy="1295400"/>
                <a:chOff x="1219200" y="3886200"/>
                <a:chExt cx="5029200" cy="1295400"/>
              </a:xfrm>
            </p:grpSpPr>
            <p:grpSp>
              <p:nvGrpSpPr>
                <p:cNvPr id="5" name="Group 52"/>
                <p:cNvGrpSpPr/>
                <p:nvPr/>
              </p:nvGrpSpPr>
              <p:grpSpPr>
                <a:xfrm>
                  <a:off x="1828800" y="4419600"/>
                  <a:ext cx="3962400" cy="306388"/>
                  <a:chOff x="1828800" y="4419600"/>
                  <a:chExt cx="3657600" cy="306388"/>
                </a:xfrm>
              </p:grpSpPr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1828800" y="4724400"/>
                    <a:ext cx="3657600" cy="1588"/>
                  </a:xfrm>
                  <a:prstGeom prst="line">
                    <a:avLst/>
                  </a:prstGeom>
                  <a:ln w="349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" name="Group 51"/>
                  <p:cNvGrpSpPr/>
                  <p:nvPr/>
                </p:nvGrpSpPr>
                <p:grpSpPr>
                  <a:xfrm>
                    <a:off x="1828800" y="4419600"/>
                    <a:ext cx="3657600" cy="305594"/>
                    <a:chOff x="1828800" y="4419600"/>
                    <a:chExt cx="3657600" cy="305594"/>
                  </a:xfrm>
                </p:grpSpPr>
                <p:grpSp>
                  <p:nvGrpSpPr>
                    <p:cNvPr id="11" name="Group 21"/>
                    <p:cNvGrpSpPr/>
                    <p:nvPr/>
                  </p:nvGrpSpPr>
                  <p:grpSpPr>
                    <a:xfrm>
                      <a:off x="1828800" y="4419600"/>
                      <a:ext cx="609600" cy="305594"/>
                      <a:chOff x="1828800" y="4419600"/>
                      <a:chExt cx="609600" cy="305594"/>
                    </a:xfrm>
                  </p:grpSpPr>
                  <p:grpSp>
                    <p:nvGrpSpPr>
                      <p:cNvPr id="12" name="Group 20"/>
                      <p:cNvGrpSpPr/>
                      <p:nvPr/>
                    </p:nvGrpSpPr>
                    <p:grpSpPr>
                      <a:xfrm>
                        <a:off x="1980406" y="4419600"/>
                        <a:ext cx="457994" cy="305594"/>
                        <a:chOff x="1980406" y="4419600"/>
                        <a:chExt cx="457994" cy="305594"/>
                      </a:xfrm>
                    </p:grpSpPr>
                    <p:cxnSp>
                      <p:nvCxnSpPr>
                        <p:cNvPr id="16" name="Straight Arrow Connector 15"/>
                        <p:cNvCxnSpPr/>
                        <p:nvPr/>
                      </p:nvCxnSpPr>
                      <p:spPr>
                        <a:xfrm rot="5400000">
                          <a:off x="1828800" y="4572000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" name="Straight Arrow Connector 16"/>
                        <p:cNvCxnSpPr/>
                        <p:nvPr/>
                      </p:nvCxnSpPr>
                      <p:spPr>
                        <a:xfrm rot="5400000">
                          <a:off x="19819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/>
                        <p:cNvCxnSpPr/>
                        <p:nvPr/>
                      </p:nvCxnSpPr>
                      <p:spPr>
                        <a:xfrm rot="5400000">
                          <a:off x="21343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" name="Straight Arrow Connector 18"/>
                        <p:cNvCxnSpPr/>
                        <p:nvPr/>
                      </p:nvCxnSpPr>
                      <p:spPr>
                        <a:xfrm rot="5400000">
                          <a:off x="2285206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20" name="Straight Arrow Connector 19"/>
                      <p:cNvCxnSpPr/>
                      <p:nvPr/>
                    </p:nvCxnSpPr>
                    <p:spPr>
                      <a:xfrm rot="5400000">
                        <a:off x="1677194" y="4571206"/>
                        <a:ext cx="304800" cy="1588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" name="Group 22"/>
                    <p:cNvGrpSpPr/>
                    <p:nvPr/>
                  </p:nvGrpSpPr>
                  <p:grpSpPr>
                    <a:xfrm>
                      <a:off x="2590800" y="4419600"/>
                      <a:ext cx="609600" cy="305594"/>
                      <a:chOff x="1828800" y="4419600"/>
                      <a:chExt cx="609600" cy="305594"/>
                    </a:xfrm>
                  </p:grpSpPr>
                  <p:grpSp>
                    <p:nvGrpSpPr>
                      <p:cNvPr id="15" name="Group 20"/>
                      <p:cNvGrpSpPr/>
                      <p:nvPr/>
                    </p:nvGrpSpPr>
                    <p:grpSpPr>
                      <a:xfrm>
                        <a:off x="1980406" y="4419600"/>
                        <a:ext cx="457994" cy="305594"/>
                        <a:chOff x="1980406" y="4419600"/>
                        <a:chExt cx="457994" cy="305594"/>
                      </a:xfrm>
                    </p:grpSpPr>
                    <p:cxnSp>
                      <p:nvCxnSpPr>
                        <p:cNvPr id="26" name="Straight Arrow Connector 25"/>
                        <p:cNvCxnSpPr/>
                        <p:nvPr/>
                      </p:nvCxnSpPr>
                      <p:spPr>
                        <a:xfrm rot="5400000">
                          <a:off x="1828800" y="4572000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/>
                        <p:cNvCxnSpPr/>
                        <p:nvPr/>
                      </p:nvCxnSpPr>
                      <p:spPr>
                        <a:xfrm rot="5400000">
                          <a:off x="19819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" name="Straight Arrow Connector 27"/>
                        <p:cNvCxnSpPr/>
                        <p:nvPr/>
                      </p:nvCxnSpPr>
                      <p:spPr>
                        <a:xfrm rot="5400000">
                          <a:off x="21343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" name="Straight Arrow Connector 28"/>
                        <p:cNvCxnSpPr/>
                        <p:nvPr/>
                      </p:nvCxnSpPr>
                      <p:spPr>
                        <a:xfrm rot="5400000">
                          <a:off x="2285206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25" name="Straight Arrow Connector 24"/>
                      <p:cNvCxnSpPr/>
                      <p:nvPr/>
                    </p:nvCxnSpPr>
                    <p:spPr>
                      <a:xfrm rot="5400000">
                        <a:off x="1677194" y="4571206"/>
                        <a:ext cx="304800" cy="1588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" name="Group 29"/>
                    <p:cNvGrpSpPr/>
                    <p:nvPr/>
                  </p:nvGrpSpPr>
                  <p:grpSpPr>
                    <a:xfrm>
                      <a:off x="3352800" y="4419600"/>
                      <a:ext cx="609600" cy="305594"/>
                      <a:chOff x="1828800" y="4419600"/>
                      <a:chExt cx="609600" cy="305594"/>
                    </a:xfrm>
                  </p:grpSpPr>
                  <p:grpSp>
                    <p:nvGrpSpPr>
                      <p:cNvPr id="22" name="Group 20"/>
                      <p:cNvGrpSpPr/>
                      <p:nvPr/>
                    </p:nvGrpSpPr>
                    <p:grpSpPr>
                      <a:xfrm>
                        <a:off x="1980406" y="4419600"/>
                        <a:ext cx="457994" cy="305594"/>
                        <a:chOff x="1980406" y="4419600"/>
                        <a:chExt cx="457994" cy="305594"/>
                      </a:xfrm>
                    </p:grpSpPr>
                    <p:cxnSp>
                      <p:nvCxnSpPr>
                        <p:cNvPr id="33" name="Straight Arrow Connector 32"/>
                        <p:cNvCxnSpPr/>
                        <p:nvPr/>
                      </p:nvCxnSpPr>
                      <p:spPr>
                        <a:xfrm rot="5400000">
                          <a:off x="1828800" y="4572000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4" name="Straight Arrow Connector 33"/>
                        <p:cNvCxnSpPr/>
                        <p:nvPr/>
                      </p:nvCxnSpPr>
                      <p:spPr>
                        <a:xfrm rot="5400000">
                          <a:off x="19819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5" name="Straight Arrow Connector 34"/>
                        <p:cNvCxnSpPr/>
                        <p:nvPr/>
                      </p:nvCxnSpPr>
                      <p:spPr>
                        <a:xfrm rot="5400000">
                          <a:off x="21343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6" name="Straight Arrow Connector 35"/>
                        <p:cNvCxnSpPr/>
                        <p:nvPr/>
                      </p:nvCxnSpPr>
                      <p:spPr>
                        <a:xfrm rot="5400000">
                          <a:off x="2285206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2" name="Straight Arrow Connector 31"/>
                      <p:cNvCxnSpPr/>
                      <p:nvPr/>
                    </p:nvCxnSpPr>
                    <p:spPr>
                      <a:xfrm rot="5400000">
                        <a:off x="1677194" y="4571206"/>
                        <a:ext cx="304800" cy="1588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3" name="Group 36"/>
                    <p:cNvGrpSpPr/>
                    <p:nvPr/>
                  </p:nvGrpSpPr>
                  <p:grpSpPr>
                    <a:xfrm>
                      <a:off x="4114800" y="4419600"/>
                      <a:ext cx="609600" cy="305594"/>
                      <a:chOff x="1828800" y="4419600"/>
                      <a:chExt cx="609600" cy="305594"/>
                    </a:xfrm>
                  </p:grpSpPr>
                  <p:grpSp>
                    <p:nvGrpSpPr>
                      <p:cNvPr id="24" name="Group 20"/>
                      <p:cNvGrpSpPr/>
                      <p:nvPr/>
                    </p:nvGrpSpPr>
                    <p:grpSpPr>
                      <a:xfrm>
                        <a:off x="1980406" y="4419600"/>
                        <a:ext cx="457994" cy="305594"/>
                        <a:chOff x="1980406" y="4419600"/>
                        <a:chExt cx="457994" cy="305594"/>
                      </a:xfrm>
                    </p:grpSpPr>
                    <p:cxnSp>
                      <p:nvCxnSpPr>
                        <p:cNvPr id="40" name="Straight Arrow Connector 39"/>
                        <p:cNvCxnSpPr/>
                        <p:nvPr/>
                      </p:nvCxnSpPr>
                      <p:spPr>
                        <a:xfrm rot="5400000">
                          <a:off x="1828800" y="4572000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1" name="Straight Arrow Connector 40"/>
                        <p:cNvCxnSpPr/>
                        <p:nvPr/>
                      </p:nvCxnSpPr>
                      <p:spPr>
                        <a:xfrm rot="5400000">
                          <a:off x="19819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" name="Straight Arrow Connector 41"/>
                        <p:cNvCxnSpPr/>
                        <p:nvPr/>
                      </p:nvCxnSpPr>
                      <p:spPr>
                        <a:xfrm rot="5400000">
                          <a:off x="21343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" name="Straight Arrow Connector 42"/>
                        <p:cNvCxnSpPr/>
                        <p:nvPr/>
                      </p:nvCxnSpPr>
                      <p:spPr>
                        <a:xfrm rot="5400000">
                          <a:off x="2285206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9" name="Straight Arrow Connector 38"/>
                      <p:cNvCxnSpPr/>
                      <p:nvPr/>
                    </p:nvCxnSpPr>
                    <p:spPr>
                      <a:xfrm rot="5400000">
                        <a:off x="1677194" y="4571206"/>
                        <a:ext cx="304800" cy="1588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" name="Group 43"/>
                    <p:cNvGrpSpPr/>
                    <p:nvPr/>
                  </p:nvGrpSpPr>
                  <p:grpSpPr>
                    <a:xfrm>
                      <a:off x="4876800" y="4419600"/>
                      <a:ext cx="609600" cy="305594"/>
                      <a:chOff x="1828800" y="4419600"/>
                      <a:chExt cx="609600" cy="305594"/>
                    </a:xfrm>
                  </p:grpSpPr>
                  <p:grpSp>
                    <p:nvGrpSpPr>
                      <p:cNvPr id="31" name="Group 20"/>
                      <p:cNvGrpSpPr/>
                      <p:nvPr/>
                    </p:nvGrpSpPr>
                    <p:grpSpPr>
                      <a:xfrm>
                        <a:off x="1980406" y="4419600"/>
                        <a:ext cx="457994" cy="305594"/>
                        <a:chOff x="1980406" y="4419600"/>
                        <a:chExt cx="457994" cy="305594"/>
                      </a:xfrm>
                    </p:grpSpPr>
                    <p:cxnSp>
                      <p:nvCxnSpPr>
                        <p:cNvPr id="47" name="Straight Arrow Connector 46"/>
                        <p:cNvCxnSpPr/>
                        <p:nvPr/>
                      </p:nvCxnSpPr>
                      <p:spPr>
                        <a:xfrm rot="5400000">
                          <a:off x="1828800" y="4572000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Arrow Connector 47"/>
                        <p:cNvCxnSpPr/>
                        <p:nvPr/>
                      </p:nvCxnSpPr>
                      <p:spPr>
                        <a:xfrm rot="5400000">
                          <a:off x="19819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Arrow Connector 48"/>
                        <p:cNvCxnSpPr/>
                        <p:nvPr/>
                      </p:nvCxnSpPr>
                      <p:spPr>
                        <a:xfrm rot="5400000">
                          <a:off x="21343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Arrow Connector 49"/>
                        <p:cNvCxnSpPr/>
                        <p:nvPr/>
                      </p:nvCxnSpPr>
                      <p:spPr>
                        <a:xfrm rot="5400000">
                          <a:off x="2285206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46" name="Straight Arrow Connector 45"/>
                      <p:cNvCxnSpPr/>
                      <p:nvPr/>
                    </p:nvCxnSpPr>
                    <p:spPr>
                      <a:xfrm rot="5400000">
                        <a:off x="1677194" y="4571206"/>
                        <a:ext cx="304800" cy="1588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37" name="Group 62"/>
                <p:cNvGrpSpPr/>
                <p:nvPr/>
              </p:nvGrpSpPr>
              <p:grpSpPr>
                <a:xfrm>
                  <a:off x="1219200" y="3886200"/>
                  <a:ext cx="5029200" cy="1295400"/>
                  <a:chOff x="1219200" y="3886200"/>
                  <a:chExt cx="5029200" cy="1295400"/>
                </a:xfrm>
              </p:grpSpPr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3581400" y="4724400"/>
                    <a:ext cx="6858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4 m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56" name="Straight Arrow Connector 55"/>
                  <p:cNvCxnSpPr/>
                  <p:nvPr/>
                </p:nvCxnSpPr>
                <p:spPr>
                  <a:xfrm rot="5400000" flipH="1" flipV="1">
                    <a:off x="1600200" y="4952206"/>
                    <a:ext cx="457200" cy="1588"/>
                  </a:xfrm>
                  <a:prstGeom prst="straightConnector1">
                    <a:avLst/>
                  </a:prstGeom>
                  <a:ln w="4762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/>
                  <p:cNvCxnSpPr/>
                  <p:nvPr/>
                </p:nvCxnSpPr>
                <p:spPr>
                  <a:xfrm rot="5400000" flipH="1" flipV="1">
                    <a:off x="5563394" y="4952206"/>
                    <a:ext cx="457200" cy="1588"/>
                  </a:xfrm>
                  <a:prstGeom prst="straightConnector1">
                    <a:avLst/>
                  </a:prstGeom>
                  <a:ln w="4762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219200" y="4495800"/>
                    <a:ext cx="3810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A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867400" y="4419600"/>
                    <a:ext cx="3810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B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3810000" y="3886200"/>
                    <a:ext cx="16002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2.5875 </a:t>
                    </a:r>
                    <a:r>
                      <a:rPr lang="en-US" sz="2800" b="1" i="1" baseline="-25000" dirty="0" err="1" smtClean="0">
                        <a:latin typeface="Times New Roman" pitchFamily="18" charset="0"/>
                        <a:cs typeface="Times New Roman" pitchFamily="18" charset="0"/>
                      </a:rPr>
                      <a:t>kN</a:t>
                    </a:r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/m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1828800" y="4419600"/>
                    <a:ext cx="3962400" cy="15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8" name="Group 73"/>
              <p:cNvGrpSpPr/>
              <p:nvPr/>
            </p:nvGrpSpPr>
            <p:grpSpPr>
              <a:xfrm>
                <a:off x="4191000" y="1981200"/>
                <a:ext cx="533400" cy="76200"/>
                <a:chOff x="3657600" y="4267200"/>
                <a:chExt cx="533400" cy="76200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rot="10800000" flipV="1">
                  <a:off x="3657600" y="4267200"/>
                  <a:ext cx="228600" cy="7620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3886200" y="4267200"/>
                  <a:ext cx="304800" cy="15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3" name="Straight Arrow Connector 122"/>
            <p:cNvCxnSpPr/>
            <p:nvPr/>
          </p:nvCxnSpPr>
          <p:spPr>
            <a:xfrm>
              <a:off x="2590800" y="2819400"/>
              <a:ext cx="38100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6" name="Straight Arrow Connector 125"/>
          <p:cNvCxnSpPr/>
          <p:nvPr/>
        </p:nvCxnSpPr>
        <p:spPr>
          <a:xfrm>
            <a:off x="2514600" y="5334000"/>
            <a:ext cx="39624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lide Number Placeholder 1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32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UDL in equivalent point load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905000" y="1600200"/>
            <a:ext cx="5029200" cy="1674991"/>
            <a:chOff x="1905000" y="1600200"/>
            <a:chExt cx="5029200" cy="167499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514600" y="2438400"/>
              <a:ext cx="3962400" cy="1588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21"/>
            <p:cNvGrpSpPr/>
            <p:nvPr/>
          </p:nvGrpSpPr>
          <p:grpSpPr>
            <a:xfrm>
              <a:off x="2514600" y="2133600"/>
              <a:ext cx="660400" cy="305594"/>
              <a:chOff x="1828800" y="4419600"/>
              <a:chExt cx="609600" cy="305594"/>
            </a:xfrm>
          </p:grpSpPr>
          <p:grpSp>
            <p:nvGrpSpPr>
              <p:cNvPr id="8" name="Group 20"/>
              <p:cNvGrpSpPr/>
              <p:nvPr/>
            </p:nvGrpSpPr>
            <p:grpSpPr>
              <a:xfrm>
                <a:off x="1980406" y="4419600"/>
                <a:ext cx="457994" cy="305594"/>
                <a:chOff x="1980406" y="4419600"/>
                <a:chExt cx="457994" cy="305594"/>
              </a:xfrm>
            </p:grpSpPr>
            <p:cxnSp>
              <p:nvCxnSpPr>
                <p:cNvPr id="16" name="Straight Arrow Connector 15"/>
                <p:cNvCxnSpPr/>
                <p:nvPr/>
              </p:nvCxnSpPr>
              <p:spPr>
                <a:xfrm rot="5400000">
                  <a:off x="1828800" y="4572000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rot="5400000">
                  <a:off x="19819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 rot="5400000">
                  <a:off x="21343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rot="5400000">
                  <a:off x="2285206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Straight Arrow Connector 19"/>
              <p:cNvCxnSpPr/>
              <p:nvPr/>
            </p:nvCxnSpPr>
            <p:spPr>
              <a:xfrm rot="5400000">
                <a:off x="1677194" y="4571206"/>
                <a:ext cx="3048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2"/>
            <p:cNvGrpSpPr/>
            <p:nvPr/>
          </p:nvGrpSpPr>
          <p:grpSpPr>
            <a:xfrm>
              <a:off x="3340100" y="2133600"/>
              <a:ext cx="660400" cy="305594"/>
              <a:chOff x="1828800" y="4419600"/>
              <a:chExt cx="609600" cy="305594"/>
            </a:xfrm>
          </p:grpSpPr>
          <p:grpSp>
            <p:nvGrpSpPr>
              <p:cNvPr id="10" name="Group 20"/>
              <p:cNvGrpSpPr/>
              <p:nvPr/>
            </p:nvGrpSpPr>
            <p:grpSpPr>
              <a:xfrm>
                <a:off x="1980406" y="4419600"/>
                <a:ext cx="457994" cy="305594"/>
                <a:chOff x="1980406" y="4419600"/>
                <a:chExt cx="457994" cy="305594"/>
              </a:xfrm>
            </p:grpSpPr>
            <p:cxnSp>
              <p:nvCxnSpPr>
                <p:cNvPr id="26" name="Straight Arrow Connector 25"/>
                <p:cNvCxnSpPr/>
                <p:nvPr/>
              </p:nvCxnSpPr>
              <p:spPr>
                <a:xfrm rot="5400000">
                  <a:off x="1828800" y="4572000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rot="5400000">
                  <a:off x="19819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/>
                <p:nvPr/>
              </p:nvCxnSpPr>
              <p:spPr>
                <a:xfrm rot="5400000">
                  <a:off x="21343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 rot="5400000">
                  <a:off x="2285206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1677194" y="4571206"/>
                <a:ext cx="3048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29"/>
            <p:cNvGrpSpPr/>
            <p:nvPr/>
          </p:nvGrpSpPr>
          <p:grpSpPr>
            <a:xfrm>
              <a:off x="4165600" y="2133600"/>
              <a:ext cx="660400" cy="305594"/>
              <a:chOff x="1828800" y="4419600"/>
              <a:chExt cx="609600" cy="305594"/>
            </a:xfrm>
          </p:grpSpPr>
          <p:grpSp>
            <p:nvGrpSpPr>
              <p:cNvPr id="12" name="Group 20"/>
              <p:cNvGrpSpPr/>
              <p:nvPr/>
            </p:nvGrpSpPr>
            <p:grpSpPr>
              <a:xfrm>
                <a:off x="1980406" y="4419600"/>
                <a:ext cx="457994" cy="305594"/>
                <a:chOff x="1980406" y="4419600"/>
                <a:chExt cx="457994" cy="305594"/>
              </a:xfrm>
            </p:grpSpPr>
            <p:cxnSp>
              <p:nvCxnSpPr>
                <p:cNvPr id="33" name="Straight Arrow Connector 32"/>
                <p:cNvCxnSpPr/>
                <p:nvPr/>
              </p:nvCxnSpPr>
              <p:spPr>
                <a:xfrm rot="5400000">
                  <a:off x="1828800" y="4572000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 rot="5400000">
                  <a:off x="19819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 rot="5400000">
                  <a:off x="21343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/>
                <p:nvPr/>
              </p:nvCxnSpPr>
              <p:spPr>
                <a:xfrm rot="5400000">
                  <a:off x="2285206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Arrow Connector 31"/>
              <p:cNvCxnSpPr/>
              <p:nvPr/>
            </p:nvCxnSpPr>
            <p:spPr>
              <a:xfrm rot="5400000">
                <a:off x="1677194" y="4571206"/>
                <a:ext cx="3048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62"/>
            <p:cNvGrpSpPr/>
            <p:nvPr/>
          </p:nvGrpSpPr>
          <p:grpSpPr>
            <a:xfrm>
              <a:off x="1905000" y="1600200"/>
              <a:ext cx="5029200" cy="1674991"/>
              <a:chOff x="1219200" y="3886200"/>
              <a:chExt cx="5029200" cy="1674991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657600" y="5181600"/>
                <a:ext cx="6858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 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 rot="5400000" flipH="1" flipV="1">
                <a:off x="1600200" y="4952206"/>
                <a:ext cx="457200" cy="1588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rot="5400000" flipH="1" flipV="1">
                <a:off x="5563394" y="4952206"/>
                <a:ext cx="457200" cy="1588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1219200" y="4495800"/>
                <a:ext cx="3810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867400" y="4419600"/>
                <a:ext cx="3810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810000" y="3886200"/>
                <a:ext cx="16002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3 </a:t>
                </a:r>
                <a:r>
                  <a:rPr lang="en-US" sz="2800" b="1" i="1" baseline="-25000" dirty="0" err="1" smtClean="0">
                    <a:latin typeface="Times New Roman" pitchFamily="18" charset="0"/>
                    <a:cs typeface="Times New Roman" pitchFamily="18" charset="0"/>
                  </a:rPr>
                  <a:t>kN</a:t>
                </a:r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/m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1828800" y="4419600"/>
                <a:ext cx="2286000" cy="158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73"/>
            <p:cNvGrpSpPr/>
            <p:nvPr/>
          </p:nvGrpSpPr>
          <p:grpSpPr>
            <a:xfrm>
              <a:off x="4191000" y="1981200"/>
              <a:ext cx="533400" cy="76200"/>
              <a:chOff x="3657600" y="4267200"/>
              <a:chExt cx="533400" cy="7620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 flipV="1">
                <a:off x="3657600" y="4267200"/>
                <a:ext cx="228600" cy="7620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886200" y="4267200"/>
                <a:ext cx="304800" cy="158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2590800" y="2743200"/>
              <a:ext cx="22098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3200400" y="2590800"/>
              <a:ext cx="990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2.5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rot="5400000">
              <a:off x="4648994" y="2743200"/>
              <a:ext cx="3048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800600" y="2438400"/>
              <a:ext cx="3810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905000" y="3733800"/>
            <a:ext cx="5029200" cy="1674991"/>
            <a:chOff x="1905000" y="3733800"/>
            <a:chExt cx="5029200" cy="1674991"/>
          </a:xfrm>
        </p:grpSpPr>
        <p:grpSp>
          <p:nvGrpSpPr>
            <p:cNvPr id="30" name="Group 112"/>
            <p:cNvGrpSpPr/>
            <p:nvPr/>
          </p:nvGrpSpPr>
          <p:grpSpPr>
            <a:xfrm>
              <a:off x="1905000" y="3733800"/>
              <a:ext cx="5029200" cy="1674991"/>
              <a:chOff x="1905000" y="3733800"/>
              <a:chExt cx="5029200" cy="1674991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2514600" y="4572000"/>
                <a:ext cx="3962400" cy="1588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62"/>
              <p:cNvGrpSpPr/>
              <p:nvPr/>
            </p:nvGrpSpPr>
            <p:grpSpPr>
              <a:xfrm>
                <a:off x="1905000" y="3733800"/>
                <a:ext cx="5029200" cy="1674991"/>
                <a:chOff x="1219200" y="3886200"/>
                <a:chExt cx="5029200" cy="1674991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3581400" y="5181600"/>
                  <a:ext cx="6858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4 m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66" name="Straight Arrow Connector 65"/>
                <p:cNvCxnSpPr/>
                <p:nvPr/>
              </p:nvCxnSpPr>
              <p:spPr>
                <a:xfrm rot="5400000" flipH="1" flipV="1">
                  <a:off x="1600200" y="4952206"/>
                  <a:ext cx="457200" cy="1588"/>
                </a:xfrm>
                <a:prstGeom prst="straightConnector1">
                  <a:avLst/>
                </a:prstGeom>
                <a:ln w="476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rot="5400000" flipH="1" flipV="1">
                  <a:off x="5563394" y="4952206"/>
                  <a:ext cx="457200" cy="1588"/>
                </a:xfrm>
                <a:prstGeom prst="straightConnector1">
                  <a:avLst/>
                </a:prstGeom>
                <a:ln w="476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/>
                <p:cNvSpPr txBox="1"/>
                <p:nvPr/>
              </p:nvSpPr>
              <p:spPr>
                <a:xfrm>
                  <a:off x="1219200" y="4495800"/>
                  <a:ext cx="3810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867400" y="4419600"/>
                  <a:ext cx="3810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B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1981200" y="3886200"/>
                  <a:ext cx="19812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baseline="-25000" dirty="0" smtClean="0">
                      <a:latin typeface="Times New Roman" pitchFamily="18" charset="0"/>
                      <a:cs typeface="Times New Roman" pitchFamily="18" charset="0"/>
                    </a:rPr>
                    <a:t>3x 2.5  </a:t>
                  </a:r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= 7.5  kN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112" name="Straight Arrow Connector 111"/>
              <p:cNvCxnSpPr/>
              <p:nvPr/>
            </p:nvCxnSpPr>
            <p:spPr>
              <a:xfrm rot="5400000">
                <a:off x="3315494" y="4380706"/>
                <a:ext cx="381000" cy="1588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2514600" y="4724400"/>
              <a:ext cx="992188" cy="608191"/>
              <a:chOff x="2514600" y="4724400"/>
              <a:chExt cx="992188" cy="608191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2590800" y="4876800"/>
                <a:ext cx="9144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3353594" y="4876006"/>
                <a:ext cx="3048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2514600" y="4953000"/>
                <a:ext cx="9906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1.25m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89916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363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371600"/>
            <a:ext cx="58197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52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dmin\Desktop\Beam\a172894f7e5899f4a3b6b3c07512ef9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04800"/>
            <a:ext cx="6324600" cy="63246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276600" y="160020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86200" y="1219200"/>
            <a:ext cx="533400" cy="4572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86200" y="1905000"/>
            <a:ext cx="76200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2133600" y="1524000"/>
            <a:ext cx="1219200" cy="3048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352800" y="1981200"/>
            <a:ext cx="22860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04875"/>
            <a:ext cx="876300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35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942975"/>
            <a:ext cx="575310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7664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52800" y="3048000"/>
            <a:ext cx="6858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l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6629400" y="4038600"/>
            <a:ext cx="2133600" cy="685800"/>
            <a:chOff x="6553200" y="3733800"/>
            <a:chExt cx="2133600" cy="685800"/>
          </a:xfrm>
        </p:grpSpPr>
        <p:sp>
          <p:nvSpPr>
            <p:cNvPr id="60" name="TextBox 59"/>
            <p:cNvSpPr txBox="1"/>
            <p:nvPr/>
          </p:nvSpPr>
          <p:spPr>
            <a:xfrm>
              <a:off x="6553200" y="3733800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W1</a:t>
              </a:r>
              <a:r>
                <a:rPr lang="en-US" sz="2800" b="1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per unit length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8" name="Group 73"/>
            <p:cNvGrpSpPr/>
            <p:nvPr/>
          </p:nvGrpSpPr>
          <p:grpSpPr>
            <a:xfrm>
              <a:off x="6629400" y="4343400"/>
              <a:ext cx="533400" cy="76200"/>
              <a:chOff x="3657600" y="4267200"/>
              <a:chExt cx="533400" cy="7620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 flipV="1">
                <a:off x="3657600" y="4267200"/>
                <a:ext cx="228600" cy="7620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886200" y="4267200"/>
                <a:ext cx="304800" cy="158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3" name="Picture 2" descr="http://fet.uwe.ac.uk/conweb/commercial/cant_cast_iron.jpg"/>
          <p:cNvPicPr>
            <a:picLocks noChangeAspect="1" noChangeArrowheads="1"/>
          </p:cNvPicPr>
          <p:nvPr/>
        </p:nvPicPr>
        <p:blipFill>
          <a:blip r:embed="rId2"/>
          <a:srcRect l="7726" t="29486" r="36604" b="29447"/>
          <a:stretch>
            <a:fillRect/>
          </a:stretch>
        </p:blipFill>
        <p:spPr bwMode="auto">
          <a:xfrm>
            <a:off x="1600200" y="1295400"/>
            <a:ext cx="5029200" cy="2209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819400" y="1371600"/>
            <a:ext cx="6858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0" y="2133600"/>
            <a:ext cx="10668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d1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24600" y="1676400"/>
            <a:ext cx="10668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d2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96000" y="2133600"/>
            <a:ext cx="3810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86000" y="2286000"/>
            <a:ext cx="3810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2209800" y="4343400"/>
            <a:ext cx="5029200" cy="1219200"/>
            <a:chOff x="2209800" y="4038600"/>
            <a:chExt cx="5029200" cy="1219200"/>
          </a:xfrm>
        </p:grpSpPr>
        <p:sp>
          <p:nvSpPr>
            <p:cNvPr id="54" name="TextBox 53"/>
            <p:cNvSpPr txBox="1"/>
            <p:nvPr/>
          </p:nvSpPr>
          <p:spPr>
            <a:xfrm>
              <a:off x="4572000" y="4724400"/>
              <a:ext cx="6858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09800" y="4419600"/>
              <a:ext cx="3810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58000" y="4343400"/>
              <a:ext cx="3810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14600" y="4038600"/>
              <a:ext cx="228600" cy="12192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742406" y="4038600"/>
              <a:ext cx="3963988" cy="611188"/>
              <a:chOff x="2742406" y="4038600"/>
              <a:chExt cx="3963988" cy="611188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2743200" y="4648200"/>
                <a:ext cx="3962400" cy="1588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Group 92"/>
              <p:cNvGrpSpPr/>
              <p:nvPr/>
            </p:nvGrpSpPr>
            <p:grpSpPr>
              <a:xfrm>
                <a:off x="2742406" y="4038600"/>
                <a:ext cx="3963988" cy="610394"/>
                <a:chOff x="2742406" y="4038600"/>
                <a:chExt cx="3963988" cy="610394"/>
              </a:xfrm>
            </p:grpSpPr>
            <p:cxnSp>
              <p:nvCxnSpPr>
                <p:cNvPr id="72" name="Straight Connector 71"/>
                <p:cNvCxnSpPr/>
                <p:nvPr/>
              </p:nvCxnSpPr>
              <p:spPr>
                <a:xfrm>
                  <a:off x="2743200" y="4038600"/>
                  <a:ext cx="3962400" cy="45720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rot="5400000">
                  <a:off x="6629400" y="4572000"/>
                  <a:ext cx="1524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rot="5400000">
                  <a:off x="6400800" y="4572000"/>
                  <a:ext cx="1524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rot="5400000">
                  <a:off x="6057900" y="4533900"/>
                  <a:ext cx="2286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>
                  <a:endCxn id="67" idx="3"/>
                </p:cNvCxnSpPr>
                <p:nvPr/>
              </p:nvCxnSpPr>
              <p:spPr>
                <a:xfrm rot="5400000">
                  <a:off x="2438400" y="4343400"/>
                  <a:ext cx="6096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 rot="5400000">
                  <a:off x="2781300" y="4381500"/>
                  <a:ext cx="5334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rot="5400000">
                  <a:off x="3353040" y="4419046"/>
                  <a:ext cx="456406" cy="1902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 rot="5400000">
                  <a:off x="4038600" y="4419600"/>
                  <a:ext cx="4572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rot="5400000">
                  <a:off x="4800600" y="4495006"/>
                  <a:ext cx="3048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rot="5400000">
                  <a:off x="5410200" y="4495800"/>
                  <a:ext cx="3048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6" name="TextBox 95"/>
          <p:cNvSpPr txBox="1"/>
          <p:nvPr/>
        </p:nvSpPr>
        <p:spPr>
          <a:xfrm>
            <a:off x="2590800" y="37338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W2</a:t>
            </a:r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per unit length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43200" y="4267200"/>
            <a:ext cx="1219200" cy="381000"/>
            <a:chOff x="2743200" y="4267200"/>
            <a:chExt cx="1219200" cy="381000"/>
          </a:xfrm>
        </p:grpSpPr>
        <p:cxnSp>
          <p:nvCxnSpPr>
            <p:cNvPr id="99" name="Straight Arrow Connector 98"/>
            <p:cNvCxnSpPr/>
            <p:nvPr/>
          </p:nvCxnSpPr>
          <p:spPr>
            <a:xfrm rot="10800000" flipV="1">
              <a:off x="2743200" y="4267200"/>
              <a:ext cx="5334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276600" y="4267200"/>
              <a:ext cx="6858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Slide Number Placeholder 10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609600"/>
            <a:ext cx="5486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rot="5400000">
            <a:off x="3886200" y="2514600"/>
            <a:ext cx="1676400" cy="1588"/>
          </a:xfrm>
          <a:prstGeom prst="straightConnector1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572000" y="3505994"/>
            <a:ext cx="1219200" cy="683597"/>
            <a:chOff x="4572000" y="3505994"/>
            <a:chExt cx="1219200" cy="683597"/>
          </a:xfrm>
        </p:grpSpPr>
        <p:grpSp>
          <p:nvGrpSpPr>
            <p:cNvPr id="16" name="Group 15"/>
            <p:cNvGrpSpPr/>
            <p:nvPr/>
          </p:nvGrpSpPr>
          <p:grpSpPr>
            <a:xfrm>
              <a:off x="4723606" y="3505994"/>
              <a:ext cx="611188" cy="304800"/>
              <a:chOff x="4723606" y="3505994"/>
              <a:chExt cx="611188" cy="30480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4572000" y="3657600"/>
                <a:ext cx="304800" cy="1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5181600" y="3657600"/>
                <a:ext cx="304800" cy="1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/>
            <p:nvPr/>
          </p:nvCxnSpPr>
          <p:spPr>
            <a:xfrm>
              <a:off x="4724400" y="3657600"/>
              <a:ext cx="6096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572000" y="3810000"/>
              <a:ext cx="12192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3/3 = 1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 rot="5400000">
            <a:off x="2819400" y="3657600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971800" y="3657600"/>
            <a:ext cx="1752600" cy="455791"/>
            <a:chOff x="2971800" y="3657600"/>
            <a:chExt cx="1752600" cy="455791"/>
          </a:xfrm>
        </p:grpSpPr>
        <p:cxnSp>
          <p:nvCxnSpPr>
            <p:cNvPr id="19" name="Straight Arrow Connector 18"/>
            <p:cNvCxnSpPr/>
            <p:nvPr/>
          </p:nvCxnSpPr>
          <p:spPr>
            <a:xfrm rot="10800000">
              <a:off x="2971800" y="3657600"/>
              <a:ext cx="17526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971800" y="3733800"/>
              <a:ext cx="16002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2 </a:t>
              </a:r>
              <a:r>
                <a:rPr lang="en-US" sz="2800" b="1" baseline="-25000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 3/3 = 2m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724400" y="3124200"/>
            <a:ext cx="22860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0.5 x 20 x 3 </a:t>
            </a:r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=30 kN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ChangeArrowheads="1"/>
          </p:cNvSpPr>
          <p:nvPr/>
        </p:nvSpPr>
        <p:spPr bwMode="auto">
          <a:xfrm>
            <a:off x="0" y="762000"/>
            <a:ext cx="8382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External Moment: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 beam may be subjected to external moment at certain points. In Fig. the beam is subjected to clockwise moment of 30 kN-m at a distance of 2 m from the left support.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057400"/>
            <a:ext cx="4572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16" y="4264693"/>
            <a:ext cx="55816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9906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43000" y="13621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has no significance as far as</a:t>
            </a:r>
          </a:p>
          <a:p>
            <a:r>
              <a:rPr lang="en-IN" dirty="0"/>
              <a:t>position is concerned.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rassl-ing.net/uploads/tx_exinitfx/Laermschutzwand_VZkragarm_Bremen_01.jpg"/>
          <p:cNvPicPr>
            <a:picLocks noChangeAspect="1" noChangeArrowheads="1"/>
          </p:cNvPicPr>
          <p:nvPr/>
        </p:nvPicPr>
        <p:blipFill>
          <a:blip r:embed="rId2"/>
          <a:srcRect l="18095" r="20000" b="1577"/>
          <a:stretch>
            <a:fillRect/>
          </a:stretch>
        </p:blipFill>
        <p:spPr bwMode="auto">
          <a:xfrm>
            <a:off x="685800" y="777240"/>
            <a:ext cx="8102600" cy="486156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Right Arrow 1048627"/>
          <p:cNvSpPr/>
          <p:nvPr/>
        </p:nvSpPr>
        <p:spPr>
          <a:xfrm rot="3405567">
            <a:off x="5368130" y="1970882"/>
            <a:ext cx="1200150" cy="484187"/>
          </a:xfrm>
          <a:prstGeom prst="rightArrow">
            <a:avLst>
              <a:gd name="adj1" fmla="val 50000"/>
              <a:gd name="adj2" fmla="val 50032"/>
            </a:avLst>
          </a:prstGeom>
          <a:solidFill>
            <a:schemeClr val="accent1"/>
          </a:solidFill>
          <a:ln w="15875" cap="flat" cmpd="sng">
            <a:solidFill>
              <a:srgbClr val="2077AF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48629" name="Down Arrow 1048628"/>
          <p:cNvSpPr/>
          <p:nvPr/>
        </p:nvSpPr>
        <p:spPr>
          <a:xfrm rot="1889003">
            <a:off x="2678112" y="1638300"/>
            <a:ext cx="484187" cy="1195387"/>
          </a:xfrm>
          <a:prstGeom prst="downArrow">
            <a:avLst>
              <a:gd name="adj1" fmla="val 50000"/>
              <a:gd name="adj2" fmla="val 50097"/>
            </a:avLst>
          </a:prstGeom>
          <a:solidFill>
            <a:schemeClr val="accent1"/>
          </a:solidFill>
          <a:ln w="15875" cap="flat" cmpd="sng">
            <a:solidFill>
              <a:srgbClr val="2077AF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48630" name="Oval 1048629"/>
          <p:cNvSpPr/>
          <p:nvPr/>
        </p:nvSpPr>
        <p:spPr>
          <a:xfrm>
            <a:off x="2743200" y="241300"/>
            <a:ext cx="3276600" cy="1739900"/>
          </a:xfrm>
          <a:prstGeom prst="ellipse">
            <a:avLst/>
          </a:prstGeom>
          <a:solidFill>
            <a:schemeClr val="dk1"/>
          </a:solidFill>
          <a:ln w="15875" cap="flat" cmpd="sng">
            <a:solidFill>
              <a:srgbClr val="2077AF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ctr"/>
            <a:r>
              <a:rPr lang="en-US" altLang="en-US" sz="5400" dirty="0">
                <a:solidFill>
                  <a:schemeClr val="lt1"/>
                </a:solidFill>
                <a:latin typeface="Arial Black" pitchFamily="34" charset="0"/>
              </a:rPr>
              <a:t>Beam</a:t>
            </a:r>
          </a:p>
        </p:txBody>
      </p:sp>
      <p:sp>
        <p:nvSpPr>
          <p:cNvPr id="1048631" name="Rectangle 1048630"/>
          <p:cNvSpPr/>
          <p:nvPr/>
        </p:nvSpPr>
        <p:spPr>
          <a:xfrm>
            <a:off x="838200" y="2786062"/>
            <a:ext cx="2895600" cy="581025"/>
          </a:xfrm>
          <a:prstGeom prst="rect">
            <a:avLst/>
          </a:prstGeom>
          <a:solidFill>
            <a:srgbClr val="9B4C25"/>
          </a:solidFill>
          <a:ln w="15875" cap="flat" cmpd="sng">
            <a:solidFill>
              <a:srgbClr val="2077AF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ctr"/>
            <a:r>
              <a:rPr lang="zh-CN" altLang="en-US" b="1" dirty="0">
                <a:solidFill>
                  <a:srgbClr val="FFFFFF"/>
                </a:solidFill>
              </a:rPr>
              <a:t>Determinate beams </a:t>
            </a:r>
          </a:p>
        </p:txBody>
      </p:sp>
      <p:sp>
        <p:nvSpPr>
          <p:cNvPr id="1048632" name="Rectangle 1048631"/>
          <p:cNvSpPr/>
          <p:nvPr/>
        </p:nvSpPr>
        <p:spPr>
          <a:xfrm>
            <a:off x="5029200" y="2713037"/>
            <a:ext cx="3048000" cy="582612"/>
          </a:xfrm>
          <a:prstGeom prst="rect">
            <a:avLst/>
          </a:prstGeom>
          <a:solidFill>
            <a:srgbClr val="9B4C25"/>
          </a:solidFill>
          <a:ln w="15875" cap="flat" cmpd="sng">
            <a:solidFill>
              <a:srgbClr val="2077AF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lvl="0" algn="ctr"/>
            <a:r>
              <a:rPr lang="zh-CN" altLang="en-US" b="1" dirty="0">
                <a:solidFill>
                  <a:srgbClr val="FFFFFF"/>
                </a:solidFill>
              </a:rPr>
              <a:t>Indeterminate beams</a:t>
            </a:r>
          </a:p>
        </p:txBody>
      </p:sp>
      <p:cxnSp>
        <p:nvCxnSpPr>
          <p:cNvPr id="3145728" name="Straight Connector 3145727"/>
          <p:cNvCxnSpPr>
            <a:cxnSpLocks/>
          </p:cNvCxnSpPr>
          <p:nvPr/>
        </p:nvCxnSpPr>
        <p:spPr>
          <a:xfrm>
            <a:off x="4267200" y="2871787"/>
            <a:ext cx="0" cy="2919412"/>
          </a:xfrm>
          <a:prstGeom prst="line">
            <a:avLst/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cxnSp>
      <p:sp>
        <p:nvSpPr>
          <p:cNvPr id="1048633" name="TextBox 1048632"/>
          <p:cNvSpPr txBox="1"/>
          <p:nvPr/>
        </p:nvSpPr>
        <p:spPr>
          <a:xfrm>
            <a:off x="457200" y="3517900"/>
            <a:ext cx="3810000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marL="285750" lvl="0" indent="-285750" algn="just">
              <a:buFont typeface="Wingdings" pitchFamily="2" charset="2"/>
              <a:buChar char="ü"/>
            </a:pPr>
            <a:r>
              <a:rPr lang="zh-CN" altLang="en-US" dirty="0"/>
              <a:t> Beams with maximum </a:t>
            </a:r>
            <a:r>
              <a:rPr lang="zh-CN" altLang="en-US" dirty="0" smtClean="0"/>
              <a:t>3 unknowns </a:t>
            </a:r>
            <a:r>
              <a:rPr lang="zh-CN" altLang="en-US" dirty="0"/>
              <a:t>is know </a:t>
            </a:r>
            <a:r>
              <a:rPr lang="zh-CN" altLang="en-US" dirty="0" smtClean="0"/>
              <a:t>as </a:t>
            </a:r>
            <a:r>
              <a:rPr lang="en-US" altLang="zh-CN" dirty="0" smtClean="0"/>
              <a:t>d</a:t>
            </a:r>
            <a:r>
              <a:rPr lang="zh-CN" altLang="en-US" dirty="0" smtClean="0"/>
              <a:t>eterminate     beams</a:t>
            </a:r>
            <a:r>
              <a:rPr lang="zh-CN" altLang="en-US" dirty="0"/>
              <a:t>.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zh-CN" altLang="en-US" dirty="0"/>
              <a:t> Example:- simply supported </a:t>
            </a:r>
            <a:r>
              <a:rPr lang="zh-CN" altLang="en-US" dirty="0" smtClean="0"/>
              <a:t>  beam</a:t>
            </a:r>
            <a:r>
              <a:rPr lang="zh-CN" altLang="en-US" dirty="0"/>
              <a:t>, cantilever, overhanging beam, roller beam</a:t>
            </a:r>
          </a:p>
        </p:txBody>
      </p:sp>
      <p:sp>
        <p:nvSpPr>
          <p:cNvPr id="1048634" name="TextBox 1048633"/>
          <p:cNvSpPr txBox="1"/>
          <p:nvPr/>
        </p:nvSpPr>
        <p:spPr>
          <a:xfrm>
            <a:off x="4876800" y="3549650"/>
            <a:ext cx="3657600" cy="17543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Tw Cen MT" pitchFamily="34" charset="0"/>
                <a:sym typeface="Tw Cen MT" pitchFamily="34" charset="0"/>
              </a:defRPr>
            </a:lvl5pPr>
          </a:lstStyle>
          <a:p>
            <a:pPr marL="285750" lvl="0" indent="-285750">
              <a:buFont typeface="Wingdings" pitchFamily="2" charset="2"/>
              <a:buChar char="ü"/>
            </a:pPr>
            <a:r>
              <a:rPr lang="zh-CN" altLang="en-US" dirty="0"/>
              <a:t> Beams with more than 3 unknowns is know as </a:t>
            </a:r>
            <a:r>
              <a:rPr lang="zh-CN" altLang="en-US" dirty="0" smtClean="0"/>
              <a:t> Indeterminate </a:t>
            </a:r>
            <a:r>
              <a:rPr lang="zh-CN" altLang="en-US" dirty="0"/>
              <a:t>beams.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zh-CN" altLang="en-US" dirty="0"/>
              <a:t> Examples:- Fix beam , </a:t>
            </a:r>
            <a:r>
              <a:rPr lang="zh-CN" altLang="en-US" dirty="0" smtClean="0"/>
              <a:t>  propped </a:t>
            </a:r>
            <a:r>
              <a:rPr lang="zh-CN" altLang="en-US" dirty="0"/>
              <a:t>cantilever  </a:t>
            </a:r>
            <a:r>
              <a:rPr lang="zh-CN" altLang="en-US" dirty="0" smtClean="0"/>
              <a:t>      beam </a:t>
            </a:r>
            <a:r>
              <a:rPr lang="zh-CN" altLang="en-US" dirty="0"/>
              <a:t>, continuous </a:t>
            </a:r>
            <a:r>
              <a:rPr lang="zh-CN" altLang="en-US" dirty="0" smtClean="0"/>
              <a:t> beam</a:t>
            </a:r>
            <a:endParaRPr lang="zh-CN" altLang="en-US" dirty="0"/>
          </a:p>
          <a:p>
            <a:pPr marL="285750" lvl="0" indent="-285750">
              <a:buFont typeface="Wingdings" pitchFamily="2" charset="2"/>
              <a:buChar char="ü"/>
            </a:pP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eb.tradekorea.com/upload_file2/product/069/P00245069/cbe9caa5_007c709f_7bbb_406a_9bbb_b5344f136a63.jpg"/>
          <p:cNvPicPr>
            <a:picLocks noChangeAspect="1" noChangeArrowheads="1"/>
          </p:cNvPicPr>
          <p:nvPr/>
        </p:nvPicPr>
        <p:blipFill>
          <a:blip r:embed="rId2"/>
          <a:srcRect l="1289" t="16949" r="3307" b="10169"/>
          <a:stretch>
            <a:fillRect/>
          </a:stretch>
        </p:blipFill>
        <p:spPr bwMode="auto">
          <a:xfrm>
            <a:off x="1600200" y="533400"/>
            <a:ext cx="5718544" cy="3322938"/>
          </a:xfrm>
          <a:prstGeom prst="rect">
            <a:avLst/>
          </a:prstGeom>
          <a:noFill/>
        </p:spPr>
      </p:pic>
      <p:grpSp>
        <p:nvGrpSpPr>
          <p:cNvPr id="59" name="Group 58"/>
          <p:cNvGrpSpPr/>
          <p:nvPr/>
        </p:nvGrpSpPr>
        <p:grpSpPr>
          <a:xfrm>
            <a:off x="2590800" y="4876800"/>
            <a:ext cx="4114800" cy="914400"/>
            <a:chOff x="2590800" y="4572000"/>
            <a:chExt cx="4114800" cy="9144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667000" y="4953000"/>
              <a:ext cx="403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3314700" y="5218906"/>
              <a:ext cx="5334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5677694" y="5218906"/>
              <a:ext cx="5334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77"/>
            <p:cNvGrpSpPr/>
            <p:nvPr/>
          </p:nvGrpSpPr>
          <p:grpSpPr>
            <a:xfrm>
              <a:off x="2590800" y="4572000"/>
              <a:ext cx="4039394" cy="381794"/>
              <a:chOff x="1676400" y="4114800"/>
              <a:chExt cx="4039394" cy="381794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676400" y="4114800"/>
                <a:ext cx="4038600" cy="381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47"/>
              <p:cNvGrpSpPr/>
              <p:nvPr/>
            </p:nvGrpSpPr>
            <p:grpSpPr>
              <a:xfrm>
                <a:off x="4572000" y="4114800"/>
                <a:ext cx="1143794" cy="381794"/>
                <a:chOff x="4572000" y="4114800"/>
                <a:chExt cx="1143794" cy="381794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rot="5400000">
                  <a:off x="5524500" y="4305300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rot="5400000">
                  <a:off x="43822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 rot="5400000">
                  <a:off x="46108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5400000">
                  <a:off x="48394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 rot="5400000">
                  <a:off x="50680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 rot="5400000">
                  <a:off x="52966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48"/>
              <p:cNvGrpSpPr/>
              <p:nvPr/>
            </p:nvGrpSpPr>
            <p:grpSpPr>
              <a:xfrm>
                <a:off x="3200400" y="4114800"/>
                <a:ext cx="1143794" cy="381794"/>
                <a:chOff x="4572000" y="4114800"/>
                <a:chExt cx="1143794" cy="381794"/>
              </a:xfrm>
            </p:grpSpPr>
            <p:cxnSp>
              <p:nvCxnSpPr>
                <p:cNvPr id="24" name="Straight Arrow Connector 23"/>
                <p:cNvCxnSpPr/>
                <p:nvPr/>
              </p:nvCxnSpPr>
              <p:spPr>
                <a:xfrm rot="5400000">
                  <a:off x="5524500" y="4305300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 rot="5400000">
                  <a:off x="43822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 rot="5400000">
                  <a:off x="46108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rot="5400000">
                  <a:off x="48394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/>
                <p:nvPr/>
              </p:nvCxnSpPr>
              <p:spPr>
                <a:xfrm rot="5400000">
                  <a:off x="50680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 rot="5400000">
                  <a:off x="52966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2628900" y="4305300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14866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5400000">
                <a:off x="17152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rot="5400000">
                <a:off x="19438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rot="5400000">
                <a:off x="21724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rot="5400000">
                <a:off x="24010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5400000">
                <a:off x="27820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77"/>
          <p:cNvGrpSpPr/>
          <p:nvPr/>
        </p:nvGrpSpPr>
        <p:grpSpPr>
          <a:xfrm>
            <a:off x="2590800" y="4343400"/>
            <a:ext cx="4039394" cy="305594"/>
            <a:chOff x="1676400" y="4114800"/>
            <a:chExt cx="4039394" cy="381794"/>
          </a:xfrm>
        </p:grpSpPr>
        <p:sp>
          <p:nvSpPr>
            <p:cNvPr id="37" name="Rectangle 36"/>
            <p:cNvSpPr/>
            <p:nvPr/>
          </p:nvSpPr>
          <p:spPr>
            <a:xfrm>
              <a:off x="1676400" y="4114800"/>
              <a:ext cx="4038600" cy="381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47"/>
            <p:cNvGrpSpPr/>
            <p:nvPr/>
          </p:nvGrpSpPr>
          <p:grpSpPr>
            <a:xfrm>
              <a:off x="4572000" y="4114800"/>
              <a:ext cx="1143794" cy="381794"/>
              <a:chOff x="4572000" y="4114800"/>
              <a:chExt cx="1143794" cy="381794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rot="5400000">
                <a:off x="5524500" y="4305300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5400000">
                <a:off x="43822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rot="5400000">
                <a:off x="46108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rot="5400000">
                <a:off x="48394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rot="5400000">
                <a:off x="50680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rot="5400000">
                <a:off x="52966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48"/>
            <p:cNvGrpSpPr/>
            <p:nvPr/>
          </p:nvGrpSpPr>
          <p:grpSpPr>
            <a:xfrm>
              <a:off x="3200400" y="4114800"/>
              <a:ext cx="1143794" cy="381794"/>
              <a:chOff x="4572000" y="4114800"/>
              <a:chExt cx="1143794" cy="381794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rot="5400000">
                <a:off x="5524500" y="4305300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rot="5400000">
                <a:off x="43822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rot="5400000">
                <a:off x="46108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rot="5400000">
                <a:off x="48394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50680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rot="5400000">
                <a:off x="52966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/>
            <p:cNvCxnSpPr/>
            <p:nvPr/>
          </p:nvCxnSpPr>
          <p:spPr>
            <a:xfrm rot="5400000">
              <a:off x="2628900" y="4305300"/>
              <a:ext cx="381000" cy="1588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5400000">
              <a:off x="1486694" y="4304506"/>
              <a:ext cx="381000" cy="1588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1715294" y="4304506"/>
              <a:ext cx="381000" cy="1588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5400000">
              <a:off x="1943894" y="4304506"/>
              <a:ext cx="381000" cy="1588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>
              <a:off x="2172494" y="4304506"/>
              <a:ext cx="381000" cy="1588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>
              <a:off x="2401094" y="4304506"/>
              <a:ext cx="381000" cy="1588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5400000">
              <a:off x="2782094" y="4304506"/>
              <a:ext cx="381000" cy="1588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6629400" y="4800600"/>
            <a:ext cx="21336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Self wt of pipe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05600" y="4267200"/>
            <a:ext cx="21336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wt. of  fluid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Determine support reactions for following beams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3505200"/>
            <a:ext cx="746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Find the reactions at supports A and B of the loaded beam shown in Fig.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600200" y="304800"/>
            <a:ext cx="5791200" cy="2591594"/>
            <a:chOff x="1371600" y="1828800"/>
            <a:chExt cx="5791200" cy="2591594"/>
          </a:xfrm>
        </p:grpSpPr>
        <p:sp>
          <p:nvSpPr>
            <p:cNvPr id="14" name="TextBox 13"/>
            <p:cNvSpPr txBox="1"/>
            <p:nvPr/>
          </p:nvSpPr>
          <p:spPr>
            <a:xfrm>
              <a:off x="6705600" y="3048000"/>
              <a:ext cx="4572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b="1" baseline="-25000" dirty="0"/>
            </a:p>
          </p:txBody>
        </p:sp>
        <p:cxnSp>
          <p:nvCxnSpPr>
            <p:cNvPr id="1027" name="AutoShape 3"/>
            <p:cNvCxnSpPr>
              <a:cxnSpLocks noChangeShapeType="1"/>
            </p:cNvCxnSpPr>
            <p:nvPr/>
          </p:nvCxnSpPr>
          <p:spPr bwMode="auto">
            <a:xfrm rot="5400000" flipH="1" flipV="1">
              <a:off x="1462088" y="3900488"/>
              <a:ext cx="1038225" cy="1588"/>
            </a:xfrm>
            <a:prstGeom prst="straightConnector1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stealth" w="lg" len="lg"/>
            </a:ln>
          </p:spPr>
        </p:cxnSp>
        <p:cxnSp>
          <p:nvCxnSpPr>
            <p:cNvPr id="1028" name="AutoShape 4"/>
            <p:cNvCxnSpPr>
              <a:cxnSpLocks noChangeShapeType="1"/>
            </p:cNvCxnSpPr>
            <p:nvPr/>
          </p:nvCxnSpPr>
          <p:spPr bwMode="auto">
            <a:xfrm rot="5400000" flipH="1" flipV="1">
              <a:off x="6038851" y="3895727"/>
              <a:ext cx="1038223" cy="9525"/>
            </a:xfrm>
            <a:prstGeom prst="straightConnector1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stealth" w="lg" len="lg"/>
            </a:ln>
          </p:spPr>
        </p:cxnSp>
        <p:sp>
          <p:nvSpPr>
            <p:cNvPr id="13" name="TextBox 12"/>
            <p:cNvSpPr txBox="1"/>
            <p:nvPr/>
          </p:nvSpPr>
          <p:spPr>
            <a:xfrm>
              <a:off x="1371600" y="2971800"/>
              <a:ext cx="45720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05600" y="3048000"/>
              <a:ext cx="45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981200" y="3352800"/>
              <a:ext cx="4572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2667000" y="1828800"/>
              <a:ext cx="1447800" cy="1590020"/>
              <a:chOff x="3581400" y="1828800"/>
              <a:chExt cx="1447800" cy="1590020"/>
            </a:xfrm>
          </p:grpSpPr>
          <p:cxnSp>
            <p:nvCxnSpPr>
              <p:cNvPr id="1029" name="AutoShape 5"/>
              <p:cNvCxnSpPr>
                <a:cxnSpLocks noChangeShapeType="1"/>
              </p:cNvCxnSpPr>
              <p:nvPr/>
            </p:nvCxnSpPr>
            <p:spPr bwMode="auto">
              <a:xfrm rot="5400000">
                <a:off x="3777456" y="2851944"/>
                <a:ext cx="981075" cy="1588"/>
              </a:xfrm>
              <a:prstGeom prst="straightConnector1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 type="stealth" w="lg" len="lg"/>
              </a:ln>
              <a:effectLst/>
            </p:spPr>
          </p:cxnSp>
          <p:sp>
            <p:nvSpPr>
              <p:cNvPr id="10" name="TextBox 9"/>
              <p:cNvSpPr txBox="1"/>
              <p:nvPr/>
            </p:nvSpPr>
            <p:spPr>
              <a:xfrm>
                <a:off x="3581400" y="1828800"/>
                <a:ext cx="1447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latin typeface="Times New Roman" pitchFamily="18" charset="0"/>
                    <a:cs typeface="Times New Roman" pitchFamily="18" charset="0"/>
                  </a:rPr>
                  <a:t>40 kN</a:t>
                </a:r>
                <a:endParaRPr lang="en-US" sz="2800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19600" y="2895600"/>
                <a:ext cx="457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C</a:t>
                </a:r>
                <a:endParaRPr lang="en-US" sz="28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981200" y="3658394"/>
              <a:ext cx="4572000" cy="533400"/>
              <a:chOff x="1981200" y="3658394"/>
              <a:chExt cx="4572000" cy="533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3086100" y="3924300"/>
                <a:ext cx="533400" cy="1588"/>
              </a:xfrm>
              <a:prstGeom prst="line">
                <a:avLst/>
              </a:prstGeom>
              <a:ln w="1587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1981200" y="3962400"/>
                <a:ext cx="1371600" cy="1588"/>
              </a:xfrm>
              <a:prstGeom prst="straightConnector1">
                <a:avLst/>
              </a:prstGeom>
              <a:ln w="15875">
                <a:solidFill>
                  <a:schemeClr val="bg2">
                    <a:lumMod val="2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3352800" y="3962400"/>
                <a:ext cx="3200400" cy="1588"/>
              </a:xfrm>
              <a:prstGeom prst="straightConnector1">
                <a:avLst/>
              </a:prstGeom>
              <a:ln w="15875">
                <a:solidFill>
                  <a:schemeClr val="bg2">
                    <a:lumMod val="2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362200" y="3886200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2 m</a:t>
              </a:r>
              <a:endParaRPr lang="en-US" sz="2000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43400" y="3962400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4 m</a:t>
              </a:r>
              <a:endParaRPr lang="en-US" sz="2000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5" name="Rectangle 1"/>
          <p:cNvSpPr>
            <a:spLocks noChangeArrowheads="1"/>
          </p:cNvSpPr>
          <p:nvPr/>
        </p:nvSpPr>
        <p:spPr bwMode="auto">
          <a:xfrm>
            <a:off x="533400" y="3657600"/>
            <a:ext cx="838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l-G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Σ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Fx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 ,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 = 0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6" name="Rectangle 1"/>
          <p:cNvSpPr>
            <a:spLocks noChangeArrowheads="1"/>
          </p:cNvSpPr>
          <p:nvPr/>
        </p:nvSpPr>
        <p:spPr bwMode="auto">
          <a:xfrm>
            <a:off x="457200" y="4267200"/>
            <a:ext cx="83058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40 + 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40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(40 x 2) +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6 )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80/6 = 13.67 kN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=40 – 13.67 = 26.33 kN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34200" y="27432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en-US" sz="2800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76400" y="28956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Arc 38"/>
          <p:cNvSpPr/>
          <p:nvPr/>
        </p:nvSpPr>
        <p:spPr>
          <a:xfrm rot="1456503">
            <a:off x="2492582" y="968581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1456503">
            <a:off x="5997783" y="1349582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086600" y="228600"/>
            <a:ext cx="1828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Example 1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\Users\Admin\Desktop\Beam\Beams-image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28800"/>
            <a:ext cx="7772400" cy="3730752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"/>
          <p:cNvSpPr>
            <a:spLocks noChangeArrowheads="1"/>
          </p:cNvSpPr>
          <p:nvPr/>
        </p:nvSpPr>
        <p:spPr bwMode="auto">
          <a:xfrm>
            <a:off x="533400" y="31242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l-G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Σ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Fx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 ,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 = 0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6" name="Rectangle 1"/>
          <p:cNvSpPr>
            <a:spLocks noChangeArrowheads="1"/>
          </p:cNvSpPr>
          <p:nvPr/>
        </p:nvSpPr>
        <p:spPr bwMode="auto">
          <a:xfrm>
            <a:off x="457200" y="3810000"/>
            <a:ext cx="8305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(60) + 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60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[(60 x (6/2)] +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6 )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180/6 = 30 kN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60 - 30 = 30 kN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96000" y="24384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en-US" sz="2800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52600" y="23622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Arc 38"/>
          <p:cNvSpPr/>
          <p:nvPr/>
        </p:nvSpPr>
        <p:spPr>
          <a:xfrm rot="1456503">
            <a:off x="3178383" y="816183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1456503">
            <a:off x="5311982" y="892382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2103581" y="1716741"/>
            <a:ext cx="4262582" cy="224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2103581" y="1286435"/>
            <a:ext cx="4262582" cy="431427"/>
            <a:chOff x="1828800" y="4419600"/>
            <a:chExt cx="3657600" cy="305594"/>
          </a:xfrm>
        </p:grpSpPr>
        <p:grpSp>
          <p:nvGrpSpPr>
            <p:cNvPr id="53" name="Group 21"/>
            <p:cNvGrpSpPr/>
            <p:nvPr/>
          </p:nvGrpSpPr>
          <p:grpSpPr>
            <a:xfrm>
              <a:off x="1828800" y="4419600"/>
              <a:ext cx="609600" cy="305594"/>
              <a:chOff x="1828800" y="4419600"/>
              <a:chExt cx="609600" cy="305594"/>
            </a:xfrm>
          </p:grpSpPr>
          <p:grpSp>
            <p:nvGrpSpPr>
              <p:cNvPr id="82" name="Group 20"/>
              <p:cNvGrpSpPr/>
              <p:nvPr/>
            </p:nvGrpSpPr>
            <p:grpSpPr>
              <a:xfrm>
                <a:off x="1980406" y="4419600"/>
                <a:ext cx="457994" cy="305594"/>
                <a:chOff x="1980406" y="4419600"/>
                <a:chExt cx="457994" cy="305594"/>
              </a:xfrm>
            </p:grpSpPr>
            <p:cxnSp>
              <p:nvCxnSpPr>
                <p:cNvPr id="84" name="Straight Arrow Connector 83"/>
                <p:cNvCxnSpPr/>
                <p:nvPr/>
              </p:nvCxnSpPr>
              <p:spPr>
                <a:xfrm rot="5400000">
                  <a:off x="1828800" y="4572000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rot="5400000">
                  <a:off x="19819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rot="5400000">
                  <a:off x="21343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18"/>
                <p:cNvCxnSpPr/>
                <p:nvPr/>
              </p:nvCxnSpPr>
              <p:spPr>
                <a:xfrm rot="5400000">
                  <a:off x="2285206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Straight Arrow Connector 19"/>
              <p:cNvCxnSpPr/>
              <p:nvPr/>
            </p:nvCxnSpPr>
            <p:spPr>
              <a:xfrm rot="5400000">
                <a:off x="1677194" y="4571206"/>
                <a:ext cx="3048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22"/>
            <p:cNvGrpSpPr/>
            <p:nvPr/>
          </p:nvGrpSpPr>
          <p:grpSpPr>
            <a:xfrm>
              <a:off x="2590800" y="4419600"/>
              <a:ext cx="609600" cy="305594"/>
              <a:chOff x="1828800" y="4419600"/>
              <a:chExt cx="609600" cy="305594"/>
            </a:xfrm>
          </p:grpSpPr>
          <p:grpSp>
            <p:nvGrpSpPr>
              <p:cNvPr id="76" name="Group 20"/>
              <p:cNvGrpSpPr/>
              <p:nvPr/>
            </p:nvGrpSpPr>
            <p:grpSpPr>
              <a:xfrm>
                <a:off x="1980406" y="4419600"/>
                <a:ext cx="457994" cy="305594"/>
                <a:chOff x="1980406" y="4419600"/>
                <a:chExt cx="457994" cy="305594"/>
              </a:xfrm>
            </p:grpSpPr>
            <p:cxnSp>
              <p:nvCxnSpPr>
                <p:cNvPr id="78" name="Straight Arrow Connector 77"/>
                <p:cNvCxnSpPr/>
                <p:nvPr/>
              </p:nvCxnSpPr>
              <p:spPr>
                <a:xfrm rot="5400000">
                  <a:off x="1828800" y="4572000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rot="5400000">
                  <a:off x="19819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 rot="5400000">
                  <a:off x="21343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/>
                <p:nvPr/>
              </p:nvCxnSpPr>
              <p:spPr>
                <a:xfrm rot="5400000">
                  <a:off x="2285206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7" name="Straight Arrow Connector 24"/>
              <p:cNvCxnSpPr/>
              <p:nvPr/>
            </p:nvCxnSpPr>
            <p:spPr>
              <a:xfrm rot="5400000">
                <a:off x="1677194" y="4571206"/>
                <a:ext cx="3048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29"/>
            <p:cNvGrpSpPr/>
            <p:nvPr/>
          </p:nvGrpSpPr>
          <p:grpSpPr>
            <a:xfrm>
              <a:off x="3352800" y="4419600"/>
              <a:ext cx="609600" cy="305594"/>
              <a:chOff x="1828800" y="4419600"/>
              <a:chExt cx="609600" cy="305594"/>
            </a:xfrm>
          </p:grpSpPr>
          <p:grpSp>
            <p:nvGrpSpPr>
              <p:cNvPr id="70" name="Group 20"/>
              <p:cNvGrpSpPr/>
              <p:nvPr/>
            </p:nvGrpSpPr>
            <p:grpSpPr>
              <a:xfrm>
                <a:off x="1980406" y="4419600"/>
                <a:ext cx="457994" cy="305594"/>
                <a:chOff x="1980406" y="4419600"/>
                <a:chExt cx="457994" cy="305594"/>
              </a:xfrm>
            </p:grpSpPr>
            <p:cxnSp>
              <p:nvCxnSpPr>
                <p:cNvPr id="72" name="Straight Arrow Connector 71"/>
                <p:cNvCxnSpPr/>
                <p:nvPr/>
              </p:nvCxnSpPr>
              <p:spPr>
                <a:xfrm rot="5400000">
                  <a:off x="1828800" y="4572000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rot="5400000">
                  <a:off x="19819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rot="5400000">
                  <a:off x="21343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rot="5400000">
                  <a:off x="2285206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1" name="Straight Arrow Connector 70"/>
              <p:cNvCxnSpPr/>
              <p:nvPr/>
            </p:nvCxnSpPr>
            <p:spPr>
              <a:xfrm rot="5400000">
                <a:off x="1677194" y="4571206"/>
                <a:ext cx="3048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36"/>
            <p:cNvGrpSpPr/>
            <p:nvPr/>
          </p:nvGrpSpPr>
          <p:grpSpPr>
            <a:xfrm>
              <a:off x="4114800" y="4419600"/>
              <a:ext cx="609600" cy="305594"/>
              <a:chOff x="1828800" y="4419600"/>
              <a:chExt cx="609600" cy="305594"/>
            </a:xfrm>
          </p:grpSpPr>
          <p:grpSp>
            <p:nvGrpSpPr>
              <p:cNvPr id="64" name="Group 20"/>
              <p:cNvGrpSpPr/>
              <p:nvPr/>
            </p:nvGrpSpPr>
            <p:grpSpPr>
              <a:xfrm>
                <a:off x="1980406" y="4419600"/>
                <a:ext cx="457994" cy="305594"/>
                <a:chOff x="1980406" y="4419600"/>
                <a:chExt cx="457994" cy="305594"/>
              </a:xfrm>
            </p:grpSpPr>
            <p:cxnSp>
              <p:nvCxnSpPr>
                <p:cNvPr id="66" name="Straight Arrow Connector 65"/>
                <p:cNvCxnSpPr/>
                <p:nvPr/>
              </p:nvCxnSpPr>
              <p:spPr>
                <a:xfrm rot="5400000">
                  <a:off x="1828800" y="4572000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rot="5400000">
                  <a:off x="19819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 rot="5400000">
                  <a:off x="21343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/>
                <p:nvPr/>
              </p:nvCxnSpPr>
              <p:spPr>
                <a:xfrm rot="5400000">
                  <a:off x="2285206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Arrow Connector 64"/>
              <p:cNvCxnSpPr/>
              <p:nvPr/>
            </p:nvCxnSpPr>
            <p:spPr>
              <a:xfrm rot="5400000">
                <a:off x="1677194" y="4571206"/>
                <a:ext cx="3048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43"/>
            <p:cNvGrpSpPr/>
            <p:nvPr/>
          </p:nvGrpSpPr>
          <p:grpSpPr>
            <a:xfrm>
              <a:off x="4876800" y="4419600"/>
              <a:ext cx="609600" cy="305594"/>
              <a:chOff x="1828800" y="4419600"/>
              <a:chExt cx="609600" cy="305594"/>
            </a:xfrm>
          </p:grpSpPr>
          <p:grpSp>
            <p:nvGrpSpPr>
              <p:cNvPr id="58" name="Group 20"/>
              <p:cNvGrpSpPr/>
              <p:nvPr/>
            </p:nvGrpSpPr>
            <p:grpSpPr>
              <a:xfrm>
                <a:off x="1980406" y="4419600"/>
                <a:ext cx="457994" cy="305594"/>
                <a:chOff x="1980406" y="4419600"/>
                <a:chExt cx="457994" cy="305594"/>
              </a:xfrm>
            </p:grpSpPr>
            <p:cxnSp>
              <p:nvCxnSpPr>
                <p:cNvPr id="60" name="Straight Arrow Connector 59"/>
                <p:cNvCxnSpPr/>
                <p:nvPr/>
              </p:nvCxnSpPr>
              <p:spPr>
                <a:xfrm rot="5400000">
                  <a:off x="1828800" y="4572000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 rot="5400000">
                  <a:off x="19819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rot="5400000">
                  <a:off x="21343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rot="5400000">
                  <a:off x="2285206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Straight Arrow Connector 58"/>
              <p:cNvCxnSpPr/>
              <p:nvPr/>
            </p:nvCxnSpPr>
            <p:spPr>
              <a:xfrm rot="5400000">
                <a:off x="1677194" y="4571206"/>
                <a:ext cx="3048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/>
          <p:cNvSpPr txBox="1"/>
          <p:nvPr/>
        </p:nvSpPr>
        <p:spPr>
          <a:xfrm>
            <a:off x="4114800" y="1828799"/>
            <a:ext cx="611909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baseline="-25000" dirty="0" smtClean="0">
                <a:latin typeface="Times New Roman" pitchFamily="18" charset="0"/>
                <a:cs typeface="Times New Roman" pitchFamily="18" charset="0"/>
              </a:rPr>
              <a:t>6 m</a:t>
            </a:r>
            <a:endParaRPr lang="en-US" sz="32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rot="5400000" flipH="1" flipV="1">
            <a:off x="1780852" y="2038616"/>
            <a:ext cx="645459" cy="1708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6044288" y="2038616"/>
            <a:ext cx="645459" cy="1708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600200" y="1371600"/>
            <a:ext cx="409864" cy="535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48136" y="1286435"/>
            <a:ext cx="409864" cy="535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34873" y="533400"/>
            <a:ext cx="1721427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baseline="-25000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 kN/m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2103581" y="1286435"/>
            <a:ext cx="4262582" cy="22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73"/>
          <p:cNvGrpSpPr/>
          <p:nvPr/>
        </p:nvGrpSpPr>
        <p:grpSpPr>
          <a:xfrm>
            <a:off x="3906982" y="1071282"/>
            <a:ext cx="573809" cy="107576"/>
            <a:chOff x="3657600" y="4267200"/>
            <a:chExt cx="533400" cy="76200"/>
          </a:xfrm>
        </p:grpSpPr>
        <p:cxnSp>
          <p:nvCxnSpPr>
            <p:cNvPr id="34" name="Straight Arrow Connector 33"/>
            <p:cNvCxnSpPr/>
            <p:nvPr/>
          </p:nvCxnSpPr>
          <p:spPr>
            <a:xfrm rot="10800000" flipV="1">
              <a:off x="3657600" y="4267200"/>
              <a:ext cx="228600" cy="762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886200" y="4267200"/>
              <a:ext cx="304800" cy="15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>
            <a:off x="2185554" y="2254624"/>
            <a:ext cx="4098637" cy="224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3200400" y="533400"/>
            <a:ext cx="2286000" cy="1219994"/>
            <a:chOff x="3200400" y="228600"/>
            <a:chExt cx="2286000" cy="1219994"/>
          </a:xfrm>
        </p:grpSpPr>
        <p:cxnSp>
          <p:nvCxnSpPr>
            <p:cNvPr id="89" name="Straight Arrow Connector 88"/>
            <p:cNvCxnSpPr/>
            <p:nvPr/>
          </p:nvCxnSpPr>
          <p:spPr>
            <a:xfrm rot="5400000">
              <a:off x="3810000" y="1066800"/>
              <a:ext cx="762794" cy="794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3200400" y="228600"/>
              <a:ext cx="2286000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baseline="-25000" dirty="0" smtClean="0">
                  <a:latin typeface="Times New Roman" pitchFamily="18" charset="0"/>
                  <a:cs typeface="Times New Roman" pitchFamily="18" charset="0"/>
                </a:rPr>
                <a:t>10 x 6 </a:t>
              </a:r>
              <a:r>
                <a:rPr lang="en-US" sz="3200" b="1" i="1" baseline="-25000" dirty="0" smtClean="0">
                  <a:latin typeface="Times New Roman" pitchFamily="18" charset="0"/>
                  <a:cs typeface="Times New Roman" pitchFamily="18" charset="0"/>
                </a:rPr>
                <a:t>= 60 kN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133600" y="1752600"/>
            <a:ext cx="2057400" cy="420628"/>
            <a:chOff x="2133600" y="1752600"/>
            <a:chExt cx="2057400" cy="420628"/>
          </a:xfrm>
        </p:grpSpPr>
        <p:cxnSp>
          <p:nvCxnSpPr>
            <p:cNvPr id="94" name="Straight Arrow Connector 93"/>
            <p:cNvCxnSpPr/>
            <p:nvPr/>
          </p:nvCxnSpPr>
          <p:spPr>
            <a:xfrm>
              <a:off x="2133600" y="1981200"/>
              <a:ext cx="20574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819400" y="1752600"/>
              <a:ext cx="611909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1" baseline="-25000" dirty="0" smtClean="0">
                  <a:latin typeface="Times New Roman" pitchFamily="18" charset="0"/>
                  <a:cs typeface="Times New Roman" pitchFamily="18" charset="0"/>
                </a:rPr>
                <a:t>3 m</a:t>
              </a:r>
              <a:endParaRPr lang="en-US" sz="32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7" name="Slide Number Placeholder 9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6858000" y="2286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Example 2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 animBg="1"/>
      <p:bldP spid="40" grpId="0" animBg="1"/>
      <p:bldP spid="4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1752600" y="228600"/>
            <a:ext cx="5029200" cy="1674991"/>
            <a:chOff x="1905000" y="1600200"/>
            <a:chExt cx="5029200" cy="1674991"/>
          </a:xfrm>
        </p:grpSpPr>
        <p:grpSp>
          <p:nvGrpSpPr>
            <p:cNvPr id="2" name="Group 85"/>
            <p:cNvGrpSpPr/>
            <p:nvPr/>
          </p:nvGrpSpPr>
          <p:grpSpPr>
            <a:xfrm>
              <a:off x="1905000" y="1600200"/>
              <a:ext cx="5029200" cy="1674991"/>
              <a:chOff x="1905000" y="1600200"/>
              <a:chExt cx="5029200" cy="1674991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2514600" y="2438400"/>
                <a:ext cx="3962400" cy="1588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1"/>
              <p:cNvGrpSpPr/>
              <p:nvPr/>
            </p:nvGrpSpPr>
            <p:grpSpPr>
              <a:xfrm>
                <a:off x="2514600" y="2133600"/>
                <a:ext cx="660400" cy="305594"/>
                <a:chOff x="1828800" y="4419600"/>
                <a:chExt cx="609600" cy="305594"/>
              </a:xfrm>
            </p:grpSpPr>
            <p:grpSp>
              <p:nvGrpSpPr>
                <p:cNvPr id="5" name="Group 20"/>
                <p:cNvGrpSpPr/>
                <p:nvPr/>
              </p:nvGrpSpPr>
              <p:grpSpPr>
                <a:xfrm>
                  <a:off x="1980406" y="4419600"/>
                  <a:ext cx="457994" cy="305594"/>
                  <a:chOff x="1980406" y="4419600"/>
                  <a:chExt cx="457994" cy="305594"/>
                </a:xfrm>
              </p:grpSpPr>
              <p:cxnSp>
                <p:nvCxnSpPr>
                  <p:cNvPr id="16" name="Straight Arrow Connector 15"/>
                  <p:cNvCxnSpPr/>
                  <p:nvPr/>
                </p:nvCxnSpPr>
                <p:spPr>
                  <a:xfrm rot="5400000">
                    <a:off x="1828800" y="4572000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 rot="5400000">
                    <a:off x="19819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 rot="5400000">
                    <a:off x="21343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/>
                  <p:cNvCxnSpPr/>
                  <p:nvPr/>
                </p:nvCxnSpPr>
                <p:spPr>
                  <a:xfrm rot="5400000">
                    <a:off x="2285206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/>
                <p:nvPr/>
              </p:nvCxnSpPr>
              <p:spPr>
                <a:xfrm rot="5400000">
                  <a:off x="16771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22"/>
              <p:cNvGrpSpPr/>
              <p:nvPr/>
            </p:nvGrpSpPr>
            <p:grpSpPr>
              <a:xfrm>
                <a:off x="3340100" y="2133600"/>
                <a:ext cx="660400" cy="305594"/>
                <a:chOff x="1828800" y="4419600"/>
                <a:chExt cx="609600" cy="305594"/>
              </a:xfrm>
            </p:grpSpPr>
            <p:grpSp>
              <p:nvGrpSpPr>
                <p:cNvPr id="7" name="Group 20"/>
                <p:cNvGrpSpPr/>
                <p:nvPr/>
              </p:nvGrpSpPr>
              <p:grpSpPr>
                <a:xfrm>
                  <a:off x="1980406" y="4419600"/>
                  <a:ext cx="457994" cy="305594"/>
                  <a:chOff x="1980406" y="4419600"/>
                  <a:chExt cx="457994" cy="305594"/>
                </a:xfrm>
              </p:grpSpPr>
              <p:cxnSp>
                <p:nvCxnSpPr>
                  <p:cNvPr id="26" name="Straight Arrow Connector 25"/>
                  <p:cNvCxnSpPr/>
                  <p:nvPr/>
                </p:nvCxnSpPr>
                <p:spPr>
                  <a:xfrm rot="5400000">
                    <a:off x="1828800" y="4572000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/>
                  <p:cNvCxnSpPr/>
                  <p:nvPr/>
                </p:nvCxnSpPr>
                <p:spPr>
                  <a:xfrm rot="5400000">
                    <a:off x="19819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/>
                  <p:cNvCxnSpPr/>
                  <p:nvPr/>
                </p:nvCxnSpPr>
                <p:spPr>
                  <a:xfrm rot="5400000">
                    <a:off x="21343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/>
                  <p:nvPr/>
                </p:nvCxnSpPr>
                <p:spPr>
                  <a:xfrm rot="5400000">
                    <a:off x="2285206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Straight Arrow Connector 24"/>
                <p:cNvCxnSpPr/>
                <p:nvPr/>
              </p:nvCxnSpPr>
              <p:spPr>
                <a:xfrm rot="5400000">
                  <a:off x="16771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29"/>
              <p:cNvGrpSpPr/>
              <p:nvPr/>
            </p:nvGrpSpPr>
            <p:grpSpPr>
              <a:xfrm>
                <a:off x="4165600" y="2133600"/>
                <a:ext cx="660400" cy="305594"/>
                <a:chOff x="1828800" y="4419600"/>
                <a:chExt cx="609600" cy="305594"/>
              </a:xfrm>
            </p:grpSpPr>
            <p:grpSp>
              <p:nvGrpSpPr>
                <p:cNvPr id="9" name="Group 20"/>
                <p:cNvGrpSpPr/>
                <p:nvPr/>
              </p:nvGrpSpPr>
              <p:grpSpPr>
                <a:xfrm>
                  <a:off x="1980406" y="4419600"/>
                  <a:ext cx="457994" cy="305594"/>
                  <a:chOff x="1980406" y="4419600"/>
                  <a:chExt cx="457994" cy="305594"/>
                </a:xfrm>
              </p:grpSpPr>
              <p:cxnSp>
                <p:nvCxnSpPr>
                  <p:cNvPr id="33" name="Straight Arrow Connector 32"/>
                  <p:cNvCxnSpPr/>
                  <p:nvPr/>
                </p:nvCxnSpPr>
                <p:spPr>
                  <a:xfrm rot="5400000">
                    <a:off x="1828800" y="4572000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/>
                  <p:cNvCxnSpPr/>
                  <p:nvPr/>
                </p:nvCxnSpPr>
                <p:spPr>
                  <a:xfrm rot="5400000">
                    <a:off x="19819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/>
                  <p:cNvCxnSpPr/>
                  <p:nvPr/>
                </p:nvCxnSpPr>
                <p:spPr>
                  <a:xfrm rot="5400000">
                    <a:off x="21343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/>
                  <p:cNvCxnSpPr/>
                  <p:nvPr/>
                </p:nvCxnSpPr>
                <p:spPr>
                  <a:xfrm rot="5400000">
                    <a:off x="2285206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" name="Straight Arrow Connector 31"/>
                <p:cNvCxnSpPr/>
                <p:nvPr/>
              </p:nvCxnSpPr>
              <p:spPr>
                <a:xfrm rot="5400000">
                  <a:off x="1677194" y="4571206"/>
                  <a:ext cx="304800" cy="15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62"/>
              <p:cNvGrpSpPr/>
              <p:nvPr/>
            </p:nvGrpSpPr>
            <p:grpSpPr>
              <a:xfrm>
                <a:off x="1905000" y="1600200"/>
                <a:ext cx="5029200" cy="1674991"/>
                <a:chOff x="1219200" y="3886200"/>
                <a:chExt cx="5029200" cy="1674991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657600" y="5181600"/>
                  <a:ext cx="6858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6 m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56" name="Straight Arrow Connector 55"/>
                <p:cNvCxnSpPr/>
                <p:nvPr/>
              </p:nvCxnSpPr>
              <p:spPr>
                <a:xfrm rot="5400000" flipH="1" flipV="1">
                  <a:off x="1600200" y="4952206"/>
                  <a:ext cx="457200" cy="1588"/>
                </a:xfrm>
                <a:prstGeom prst="straightConnector1">
                  <a:avLst/>
                </a:prstGeom>
                <a:ln w="476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rot="5400000" flipH="1" flipV="1">
                  <a:off x="5563394" y="4952206"/>
                  <a:ext cx="457200" cy="1588"/>
                </a:xfrm>
                <a:prstGeom prst="straightConnector1">
                  <a:avLst/>
                </a:prstGeom>
                <a:ln w="476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/>
                <p:cNvSpPr txBox="1"/>
                <p:nvPr/>
              </p:nvSpPr>
              <p:spPr>
                <a:xfrm>
                  <a:off x="1219200" y="4495800"/>
                  <a:ext cx="3810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5867400" y="4419600"/>
                  <a:ext cx="3810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B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3810000" y="3886200"/>
                  <a:ext cx="16002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3 </a:t>
                  </a:r>
                  <a:r>
                    <a:rPr lang="en-US" sz="2800" b="1" i="1" baseline="-25000" dirty="0" err="1" smtClean="0">
                      <a:latin typeface="Times New Roman" pitchFamily="18" charset="0"/>
                      <a:cs typeface="Times New Roman" pitchFamily="18" charset="0"/>
                    </a:rPr>
                    <a:t>kN</a:t>
                  </a:r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/m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1828800" y="4419600"/>
                  <a:ext cx="2286000" cy="15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73"/>
              <p:cNvGrpSpPr/>
              <p:nvPr/>
            </p:nvGrpSpPr>
            <p:grpSpPr>
              <a:xfrm>
                <a:off x="4191000" y="1981200"/>
                <a:ext cx="533400" cy="76200"/>
                <a:chOff x="3657600" y="4267200"/>
                <a:chExt cx="533400" cy="76200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rot="10800000" flipV="1">
                  <a:off x="3657600" y="4267200"/>
                  <a:ext cx="228600" cy="7620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3886200" y="4267200"/>
                  <a:ext cx="304800" cy="15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5" name="Straight Arrow Connector 74"/>
              <p:cNvCxnSpPr/>
              <p:nvPr/>
            </p:nvCxnSpPr>
            <p:spPr>
              <a:xfrm>
                <a:off x="2590800" y="2743200"/>
                <a:ext cx="22098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200400" y="2590800"/>
                <a:ext cx="9906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 rot="5400000">
                <a:off x="4648994" y="2743200"/>
                <a:ext cx="3048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4800600" y="2438400"/>
                <a:ext cx="3810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64" name="Straight Arrow Connector 63"/>
            <p:cNvCxnSpPr/>
            <p:nvPr/>
          </p:nvCxnSpPr>
          <p:spPr>
            <a:xfrm>
              <a:off x="2514600" y="3124200"/>
              <a:ext cx="39624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438400" y="1524000"/>
            <a:ext cx="1981200" cy="838200"/>
            <a:chOff x="2667000" y="2362200"/>
            <a:chExt cx="1981200" cy="838200"/>
          </a:xfrm>
        </p:grpSpPr>
        <p:sp>
          <p:nvSpPr>
            <p:cNvPr id="71" name="TextBox 70"/>
            <p:cNvSpPr txBox="1"/>
            <p:nvPr/>
          </p:nvSpPr>
          <p:spPr>
            <a:xfrm>
              <a:off x="2667000" y="2362200"/>
              <a:ext cx="19812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baseline="-25000" dirty="0" smtClean="0">
                  <a:latin typeface="Times New Roman" pitchFamily="18" charset="0"/>
                  <a:cs typeface="Times New Roman" pitchFamily="18" charset="0"/>
                </a:rPr>
                <a:t>3x 4  </a:t>
              </a:r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= 12  kN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rot="5400000">
              <a:off x="3315494" y="3009106"/>
              <a:ext cx="381000" cy="1588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2360612" y="2514600"/>
            <a:ext cx="915988" cy="379591"/>
            <a:chOff x="2590800" y="3352800"/>
            <a:chExt cx="915988" cy="379591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2590800" y="3505200"/>
              <a:ext cx="9144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3353594" y="3504406"/>
              <a:ext cx="3048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2667000" y="3352800"/>
              <a:ext cx="7620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2 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676400" y="2057400"/>
            <a:ext cx="5029200" cy="915988"/>
            <a:chOff x="1905000" y="2895600"/>
            <a:chExt cx="5029200" cy="91598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514600" y="3200400"/>
              <a:ext cx="3962400" cy="1588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267200" y="3429000"/>
              <a:ext cx="6858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6m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rot="5400000" flipH="1" flipV="1">
              <a:off x="2286000" y="3428206"/>
              <a:ext cx="457200" cy="158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rot="5400000" flipH="1" flipV="1">
              <a:off x="6249194" y="3428206"/>
              <a:ext cx="457200" cy="158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905000" y="2971800"/>
              <a:ext cx="3810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553200" y="2895600"/>
              <a:ext cx="3810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2514600" y="3810000"/>
              <a:ext cx="39624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1"/>
          <p:cNvSpPr>
            <a:spLocks noChangeArrowheads="1"/>
          </p:cNvSpPr>
          <p:nvPr/>
        </p:nvSpPr>
        <p:spPr bwMode="auto">
          <a:xfrm>
            <a:off x="457200" y="3810000"/>
            <a:ext cx="8305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(12) + 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12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(12 x 2) +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6 )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24/6 = 4 kN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12 – 4  = 8 kN</a:t>
            </a: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828800" y="2819400"/>
            <a:ext cx="5029200" cy="599420"/>
            <a:chOff x="1752600" y="2819400"/>
            <a:chExt cx="5029200" cy="599420"/>
          </a:xfrm>
        </p:grpSpPr>
        <p:sp>
          <p:nvSpPr>
            <p:cNvPr id="91" name="TextBox 90"/>
            <p:cNvSpPr txBox="1"/>
            <p:nvPr/>
          </p:nvSpPr>
          <p:spPr>
            <a:xfrm>
              <a:off x="6096000" y="28956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752600" y="28194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4" name="Slide Number Placeholder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086600" y="228600"/>
            <a:ext cx="1828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Example 3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1"/>
          <p:cNvSpPr>
            <a:spLocks noChangeArrowheads="1"/>
          </p:cNvSpPr>
          <p:nvPr/>
        </p:nvSpPr>
        <p:spPr bwMode="auto">
          <a:xfrm>
            <a:off x="457200" y="3810000"/>
            <a:ext cx="8305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12 - 10 + 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22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(12 x 2) – (10 x 5) +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6 )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(24+50)/6 = 74/6 = 12.33 kN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22 – 12.33  = 9.67 kN</a:t>
            </a: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752600" y="228600"/>
            <a:ext cx="5029200" cy="1674991"/>
            <a:chOff x="1752600" y="228600"/>
            <a:chExt cx="5029200" cy="1674991"/>
          </a:xfrm>
        </p:grpSpPr>
        <p:grpSp>
          <p:nvGrpSpPr>
            <p:cNvPr id="2" name="Group 71"/>
            <p:cNvGrpSpPr/>
            <p:nvPr/>
          </p:nvGrpSpPr>
          <p:grpSpPr>
            <a:xfrm>
              <a:off x="1752600" y="228600"/>
              <a:ext cx="5029200" cy="1674991"/>
              <a:chOff x="1905000" y="1600200"/>
              <a:chExt cx="5029200" cy="1674991"/>
            </a:xfrm>
          </p:grpSpPr>
          <p:grpSp>
            <p:nvGrpSpPr>
              <p:cNvPr id="3" name="Group 85"/>
              <p:cNvGrpSpPr/>
              <p:nvPr/>
            </p:nvGrpSpPr>
            <p:grpSpPr>
              <a:xfrm>
                <a:off x="1905000" y="1600200"/>
                <a:ext cx="5029200" cy="1674991"/>
                <a:chOff x="1905000" y="1600200"/>
                <a:chExt cx="5029200" cy="1674991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514600" y="2438400"/>
                  <a:ext cx="3962400" cy="1588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Group 21"/>
                <p:cNvGrpSpPr/>
                <p:nvPr/>
              </p:nvGrpSpPr>
              <p:grpSpPr>
                <a:xfrm>
                  <a:off x="2514600" y="2133600"/>
                  <a:ext cx="660400" cy="305594"/>
                  <a:chOff x="1828800" y="4419600"/>
                  <a:chExt cx="609600" cy="305594"/>
                </a:xfrm>
              </p:grpSpPr>
              <p:grpSp>
                <p:nvGrpSpPr>
                  <p:cNvPr id="5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16" name="Straight Arrow Connector 15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Arrow Connector 16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Arrow Connector 17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Arrow Connector 18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0" name="Straight Arrow Connector 19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22"/>
                <p:cNvGrpSpPr/>
                <p:nvPr/>
              </p:nvGrpSpPr>
              <p:grpSpPr>
                <a:xfrm>
                  <a:off x="3340100" y="2133600"/>
                  <a:ext cx="660400" cy="305594"/>
                  <a:chOff x="1828800" y="4419600"/>
                  <a:chExt cx="609600" cy="305594"/>
                </a:xfrm>
              </p:grpSpPr>
              <p:grpSp>
                <p:nvGrpSpPr>
                  <p:cNvPr id="7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26" name="Straight Arrow Connector 25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Arrow Connector 26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5" name="Straight Arrow Connector 24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29"/>
                <p:cNvGrpSpPr/>
                <p:nvPr/>
              </p:nvGrpSpPr>
              <p:grpSpPr>
                <a:xfrm>
                  <a:off x="4165600" y="2133600"/>
                  <a:ext cx="660400" cy="305594"/>
                  <a:chOff x="1828800" y="4419600"/>
                  <a:chExt cx="609600" cy="305594"/>
                </a:xfrm>
              </p:grpSpPr>
              <p:grpSp>
                <p:nvGrpSpPr>
                  <p:cNvPr id="9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Arrow Connector 33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" name="Straight Arrow Connector 31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" name="Group 62"/>
                <p:cNvGrpSpPr/>
                <p:nvPr/>
              </p:nvGrpSpPr>
              <p:grpSpPr>
                <a:xfrm>
                  <a:off x="1905000" y="1600200"/>
                  <a:ext cx="5029200" cy="1674991"/>
                  <a:chOff x="1219200" y="3886200"/>
                  <a:chExt cx="5029200" cy="1674991"/>
                </a:xfrm>
              </p:grpSpPr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3657600" y="5181600"/>
                    <a:ext cx="6858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6 m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56" name="Straight Arrow Connector 55"/>
                  <p:cNvCxnSpPr/>
                  <p:nvPr/>
                </p:nvCxnSpPr>
                <p:spPr>
                  <a:xfrm rot="5400000" flipH="1" flipV="1">
                    <a:off x="1600200" y="4952206"/>
                    <a:ext cx="457200" cy="1588"/>
                  </a:xfrm>
                  <a:prstGeom prst="straightConnector1">
                    <a:avLst/>
                  </a:prstGeom>
                  <a:ln w="4762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/>
                  <p:cNvCxnSpPr/>
                  <p:nvPr/>
                </p:nvCxnSpPr>
                <p:spPr>
                  <a:xfrm rot="5400000" flipH="1" flipV="1">
                    <a:off x="5563394" y="4952206"/>
                    <a:ext cx="457200" cy="1588"/>
                  </a:xfrm>
                  <a:prstGeom prst="straightConnector1">
                    <a:avLst/>
                  </a:prstGeom>
                  <a:ln w="4762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219200" y="4495800"/>
                    <a:ext cx="3810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A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867400" y="4419600"/>
                    <a:ext cx="3810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B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3810000" y="3886200"/>
                    <a:ext cx="16002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3 </a:t>
                    </a:r>
                    <a:r>
                      <a:rPr lang="en-US" sz="2800" b="1" i="1" baseline="-25000" dirty="0" err="1" smtClean="0">
                        <a:latin typeface="Times New Roman" pitchFamily="18" charset="0"/>
                        <a:cs typeface="Times New Roman" pitchFamily="18" charset="0"/>
                      </a:rPr>
                      <a:t>kN</a:t>
                    </a:r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/m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1828800" y="4419600"/>
                    <a:ext cx="2286000" cy="15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73"/>
                <p:cNvGrpSpPr/>
                <p:nvPr/>
              </p:nvGrpSpPr>
              <p:grpSpPr>
                <a:xfrm>
                  <a:off x="4191000" y="1981200"/>
                  <a:ext cx="533400" cy="76200"/>
                  <a:chOff x="3657600" y="4267200"/>
                  <a:chExt cx="533400" cy="76200"/>
                </a:xfrm>
              </p:grpSpPr>
              <p:cxnSp>
                <p:nvCxnSpPr>
                  <p:cNvPr id="70" name="Straight Arrow Connector 69"/>
                  <p:cNvCxnSpPr/>
                  <p:nvPr/>
                </p:nvCxnSpPr>
                <p:spPr>
                  <a:xfrm rot="10800000" flipV="1">
                    <a:off x="3657600" y="4267200"/>
                    <a:ext cx="228600" cy="7620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3886200" y="4267200"/>
                    <a:ext cx="304800" cy="1588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5" name="Straight Arrow Connector 74"/>
                <p:cNvCxnSpPr/>
                <p:nvPr/>
              </p:nvCxnSpPr>
              <p:spPr>
                <a:xfrm>
                  <a:off x="2590800" y="2743200"/>
                  <a:ext cx="2209800" cy="158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/>
                <p:cNvSpPr txBox="1"/>
                <p:nvPr/>
              </p:nvSpPr>
              <p:spPr>
                <a:xfrm>
                  <a:off x="3200400" y="2590800"/>
                  <a:ext cx="9906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4m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 rot="5400000">
                  <a:off x="4648994" y="2743200"/>
                  <a:ext cx="304800" cy="1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Box 78"/>
                <p:cNvSpPr txBox="1"/>
                <p:nvPr/>
              </p:nvSpPr>
              <p:spPr>
                <a:xfrm>
                  <a:off x="4800600" y="2058809"/>
                  <a:ext cx="3810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solidFill>
                        <a:srgbClr val="7030A0"/>
                      </a:solidFill>
                      <a:latin typeface="Times New Roman" pitchFamily="18" charset="0"/>
                      <a:cs typeface="Times New Roman" pitchFamily="18" charset="0"/>
                    </a:rPr>
                    <a:t>C</a:t>
                  </a:r>
                  <a:endParaRPr lang="en-US" sz="2800" b="1" i="1" baseline="-25000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64" name="Straight Arrow Connector 63"/>
              <p:cNvCxnSpPr/>
              <p:nvPr/>
            </p:nvCxnSpPr>
            <p:spPr>
              <a:xfrm>
                <a:off x="2514600" y="3124200"/>
                <a:ext cx="39624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4648200" y="228600"/>
              <a:ext cx="1676400" cy="1370191"/>
              <a:chOff x="4648200" y="228600"/>
              <a:chExt cx="1676400" cy="1370191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rot="5400000">
                <a:off x="5333206" y="838200"/>
                <a:ext cx="457994" cy="7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5334000" y="228600"/>
                <a:ext cx="9906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10 kN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4648200" y="1219994"/>
                <a:ext cx="915194" cy="228600"/>
                <a:chOff x="4648200" y="1219994"/>
                <a:chExt cx="915194" cy="228600"/>
              </a:xfrm>
            </p:grpSpPr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4648200" y="1371600"/>
                  <a:ext cx="914400" cy="158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rot="5400000">
                  <a:off x="5448300" y="1333500"/>
                  <a:ext cx="228600" cy="15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TextBox 90"/>
              <p:cNvSpPr txBox="1"/>
              <p:nvPr/>
            </p:nvSpPr>
            <p:spPr>
              <a:xfrm>
                <a:off x="5562600" y="609600"/>
                <a:ext cx="3810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4800600" y="1219200"/>
                <a:ext cx="6858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1 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1676400" y="1524000"/>
            <a:ext cx="5029200" cy="1674991"/>
            <a:chOff x="1676400" y="1524000"/>
            <a:chExt cx="5029200" cy="1674991"/>
          </a:xfrm>
        </p:grpSpPr>
        <p:grpSp>
          <p:nvGrpSpPr>
            <p:cNvPr id="107" name="Group 106"/>
            <p:cNvGrpSpPr/>
            <p:nvPr/>
          </p:nvGrpSpPr>
          <p:grpSpPr>
            <a:xfrm>
              <a:off x="1676400" y="1524000"/>
              <a:ext cx="5029200" cy="1674991"/>
              <a:chOff x="1676400" y="1524000"/>
              <a:chExt cx="5029200" cy="1674991"/>
            </a:xfrm>
          </p:grpSpPr>
          <p:grpSp>
            <p:nvGrpSpPr>
              <p:cNvPr id="14" name="Group 87"/>
              <p:cNvGrpSpPr/>
              <p:nvPr/>
            </p:nvGrpSpPr>
            <p:grpSpPr>
              <a:xfrm>
                <a:off x="2360612" y="2514600"/>
                <a:ext cx="915988" cy="379591"/>
                <a:chOff x="2590800" y="3352800"/>
                <a:chExt cx="915988" cy="379591"/>
              </a:xfrm>
            </p:grpSpPr>
            <p:cxnSp>
              <p:nvCxnSpPr>
                <p:cNvPr id="81" name="Straight Arrow Connector 80"/>
                <p:cNvCxnSpPr/>
                <p:nvPr/>
              </p:nvCxnSpPr>
              <p:spPr>
                <a:xfrm>
                  <a:off x="2590800" y="3505200"/>
                  <a:ext cx="914400" cy="158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rot="5400000">
                  <a:off x="3353594" y="3504406"/>
                  <a:ext cx="304800" cy="1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Box 82"/>
                <p:cNvSpPr txBox="1"/>
                <p:nvPr/>
              </p:nvSpPr>
              <p:spPr>
                <a:xfrm>
                  <a:off x="2667000" y="3352800"/>
                  <a:ext cx="7620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2  m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1676400" y="1524000"/>
                <a:ext cx="5029200" cy="1674991"/>
                <a:chOff x="1676400" y="1524000"/>
                <a:chExt cx="5029200" cy="1674991"/>
              </a:xfrm>
            </p:grpSpPr>
            <p:grpSp>
              <p:nvGrpSpPr>
                <p:cNvPr id="12" name="Group 83"/>
                <p:cNvGrpSpPr/>
                <p:nvPr/>
              </p:nvGrpSpPr>
              <p:grpSpPr>
                <a:xfrm>
                  <a:off x="2438400" y="1524000"/>
                  <a:ext cx="1981200" cy="838200"/>
                  <a:chOff x="2667000" y="2362200"/>
                  <a:chExt cx="1981200" cy="838200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667000" y="2362200"/>
                    <a:ext cx="19812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3x 4  </a:t>
                    </a:r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= 12  kN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112" name="Straight Arrow Connector 111"/>
                  <p:cNvCxnSpPr/>
                  <p:nvPr/>
                </p:nvCxnSpPr>
                <p:spPr>
                  <a:xfrm rot="5400000">
                    <a:off x="3315494" y="3009106"/>
                    <a:ext cx="381000" cy="1588"/>
                  </a:xfrm>
                  <a:prstGeom prst="straightConnector1">
                    <a:avLst/>
                  </a:prstGeom>
                  <a:ln w="4762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/>
                <p:cNvGrpSpPr/>
                <p:nvPr/>
              </p:nvGrpSpPr>
              <p:grpSpPr>
                <a:xfrm>
                  <a:off x="1676400" y="1525409"/>
                  <a:ext cx="5029200" cy="1673582"/>
                  <a:chOff x="1676400" y="1525409"/>
                  <a:chExt cx="5029200" cy="1673582"/>
                </a:xfrm>
              </p:grpSpPr>
              <p:grpSp>
                <p:nvGrpSpPr>
                  <p:cNvPr id="15" name="Group 88"/>
                  <p:cNvGrpSpPr/>
                  <p:nvPr/>
                </p:nvGrpSpPr>
                <p:grpSpPr>
                  <a:xfrm>
                    <a:off x="1676400" y="2057400"/>
                    <a:ext cx="5029200" cy="1141591"/>
                    <a:chOff x="1905000" y="2895600"/>
                    <a:chExt cx="5029200" cy="1141591"/>
                  </a:xfrm>
                </p:grpSpPr>
                <p:cxnSp>
                  <p:nvCxnSpPr>
                    <p:cNvPr id="74" name="Straight Connector 73"/>
                    <p:cNvCxnSpPr/>
                    <p:nvPr/>
                  </p:nvCxnSpPr>
                  <p:spPr>
                    <a:xfrm>
                      <a:off x="2514600" y="3200400"/>
                      <a:ext cx="3962400" cy="1588"/>
                    </a:xfrm>
                    <a:prstGeom prst="line">
                      <a:avLst/>
                    </a:prstGeom>
                    <a:ln w="349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4267200" y="3657600"/>
                      <a:ext cx="685800" cy="3795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800" b="1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6m</a:t>
                      </a:r>
                      <a:endParaRPr lang="en-US" sz="2800" b="1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cxnSp>
                  <p:nvCxnSpPr>
                    <p:cNvPr id="66" name="Straight Arrow Connector 65"/>
                    <p:cNvCxnSpPr/>
                    <p:nvPr/>
                  </p:nvCxnSpPr>
                  <p:spPr>
                    <a:xfrm rot="5400000" flipH="1" flipV="1">
                      <a:off x="2286000" y="3428206"/>
                      <a:ext cx="457200" cy="1588"/>
                    </a:xfrm>
                    <a:prstGeom prst="straightConnector1">
                      <a:avLst/>
                    </a:prstGeom>
                    <a:ln w="47625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Arrow Connector 66"/>
                    <p:cNvCxnSpPr/>
                    <p:nvPr/>
                  </p:nvCxnSpPr>
                  <p:spPr>
                    <a:xfrm rot="5400000" flipH="1" flipV="1">
                      <a:off x="6249194" y="3428206"/>
                      <a:ext cx="457200" cy="1588"/>
                    </a:xfrm>
                    <a:prstGeom prst="straightConnector1">
                      <a:avLst/>
                    </a:prstGeom>
                    <a:ln w="47625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1905000" y="2971800"/>
                      <a:ext cx="381000" cy="3795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800" b="1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sz="2800" b="1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6553200" y="2895600"/>
                      <a:ext cx="381000" cy="3795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800" b="1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sz="2800" b="1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cxnSp>
                  <p:nvCxnSpPr>
                    <p:cNvPr id="77" name="Straight Arrow Connector 76"/>
                    <p:cNvCxnSpPr/>
                    <p:nvPr/>
                  </p:nvCxnSpPr>
                  <p:spPr>
                    <a:xfrm>
                      <a:off x="2514600" y="3810000"/>
                      <a:ext cx="3962400" cy="158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type="arrow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4648200" y="1525409"/>
                    <a:ext cx="1676400" cy="1370191"/>
                    <a:chOff x="4648200" y="228600"/>
                    <a:chExt cx="1676400" cy="1370191"/>
                  </a:xfrm>
                </p:grpSpPr>
                <p:cxnSp>
                  <p:nvCxnSpPr>
                    <p:cNvPr id="95" name="Straight Arrow Connector 94"/>
                    <p:cNvCxnSpPr/>
                    <p:nvPr/>
                  </p:nvCxnSpPr>
                  <p:spPr>
                    <a:xfrm rot="5400000">
                      <a:off x="5333206" y="838200"/>
                      <a:ext cx="457994" cy="794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6" name="TextBox 95"/>
                    <p:cNvSpPr txBox="1"/>
                    <p:nvPr/>
                  </p:nvSpPr>
                  <p:spPr>
                    <a:xfrm>
                      <a:off x="5334000" y="228600"/>
                      <a:ext cx="990600" cy="3795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800" b="1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10 kN</a:t>
                      </a:r>
                      <a:endParaRPr lang="en-US" sz="2800" b="1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grpSp>
                  <p:nvGrpSpPr>
                    <p:cNvPr id="97" name="Group 88"/>
                    <p:cNvGrpSpPr/>
                    <p:nvPr/>
                  </p:nvGrpSpPr>
                  <p:grpSpPr>
                    <a:xfrm>
                      <a:off x="4648200" y="1219994"/>
                      <a:ext cx="915194" cy="228600"/>
                      <a:chOff x="4648200" y="1219994"/>
                      <a:chExt cx="915194" cy="228600"/>
                    </a:xfrm>
                  </p:grpSpPr>
                  <p:cxnSp>
                    <p:nvCxnSpPr>
                      <p:cNvPr id="100" name="Straight Arrow Connector 99"/>
                      <p:cNvCxnSpPr/>
                      <p:nvPr/>
                    </p:nvCxnSpPr>
                    <p:spPr>
                      <a:xfrm>
                        <a:off x="4648200" y="1371600"/>
                        <a:ext cx="914400" cy="1588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arrow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1" name="Straight Connector 100"/>
                      <p:cNvCxnSpPr/>
                      <p:nvPr/>
                    </p:nvCxnSpPr>
                    <p:spPr>
                      <a:xfrm rot="5400000">
                        <a:off x="5448300" y="1333500"/>
                        <a:ext cx="228600" cy="158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8" name="TextBox 97"/>
                    <p:cNvSpPr txBox="1"/>
                    <p:nvPr/>
                  </p:nvSpPr>
                  <p:spPr>
                    <a:xfrm>
                      <a:off x="5562600" y="609600"/>
                      <a:ext cx="381000" cy="3795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800" b="1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en-US" sz="2800" b="1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4800600" y="1219200"/>
                      <a:ext cx="685800" cy="3795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800" b="1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 m</a:t>
                      </a:r>
                      <a:endParaRPr lang="en-US" sz="2800" b="1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4495800" y="1981200"/>
                    <a:ext cx="3810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solidFill>
                          <a:srgbClr val="7030A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C</a:t>
                    </a:r>
                    <a:endParaRPr lang="en-US" sz="2800" b="1" i="1" baseline="-25000" dirty="0">
                      <a:solidFill>
                        <a:srgbClr val="7030A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103" name="Straight Connector 102"/>
                  <p:cNvCxnSpPr/>
                  <p:nvPr/>
                </p:nvCxnSpPr>
                <p:spPr>
                  <a:xfrm rot="5400000">
                    <a:off x="4496594" y="2666206"/>
                    <a:ext cx="304800" cy="158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09" name="Straight Arrow Connector 108"/>
            <p:cNvCxnSpPr/>
            <p:nvPr/>
          </p:nvCxnSpPr>
          <p:spPr>
            <a:xfrm>
              <a:off x="3276600" y="2667000"/>
              <a:ext cx="13716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3581400" y="2438400"/>
              <a:ext cx="7620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2 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828800" y="2819400"/>
            <a:ext cx="5029200" cy="599420"/>
            <a:chOff x="1752600" y="2819400"/>
            <a:chExt cx="5029200" cy="599420"/>
          </a:xfrm>
        </p:grpSpPr>
        <p:sp>
          <p:nvSpPr>
            <p:cNvPr id="114" name="TextBox 113"/>
            <p:cNvSpPr txBox="1"/>
            <p:nvPr/>
          </p:nvSpPr>
          <p:spPr>
            <a:xfrm>
              <a:off x="6096000" y="28956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752600" y="28194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6" name="Arc 115"/>
          <p:cNvSpPr/>
          <p:nvPr/>
        </p:nvSpPr>
        <p:spPr>
          <a:xfrm rot="1456503">
            <a:off x="2035383" y="1578182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c 116"/>
          <p:cNvSpPr/>
          <p:nvPr/>
        </p:nvSpPr>
        <p:spPr>
          <a:xfrm rot="1456503">
            <a:off x="5007183" y="1654382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c 117"/>
          <p:cNvSpPr/>
          <p:nvPr/>
        </p:nvSpPr>
        <p:spPr>
          <a:xfrm rot="1456503">
            <a:off x="4245182" y="1578182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7086600" y="228600"/>
            <a:ext cx="1828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Example 4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1" animBg="1"/>
      <p:bldP spid="117" grpId="1" animBg="1"/>
      <p:bldP spid="11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1"/>
          <p:cNvSpPr>
            <a:spLocks noChangeArrowheads="1"/>
          </p:cNvSpPr>
          <p:nvPr/>
        </p:nvSpPr>
        <p:spPr bwMode="auto">
          <a:xfrm>
            <a:off x="457200" y="3810000"/>
            <a:ext cx="8305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60 + 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60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(60 x 2) +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6 )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120/6 = 20 kN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60 – 20  = 40 kN</a:t>
            </a: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1371600" y="533400"/>
            <a:ext cx="7315200" cy="990600"/>
            <a:chOff x="1371600" y="533400"/>
            <a:chExt cx="7315200" cy="990600"/>
          </a:xfrm>
        </p:grpSpPr>
        <p:grpSp>
          <p:nvGrpSpPr>
            <p:cNvPr id="113" name="Group 112"/>
            <p:cNvGrpSpPr/>
            <p:nvPr/>
          </p:nvGrpSpPr>
          <p:grpSpPr>
            <a:xfrm>
              <a:off x="1752600" y="838200"/>
              <a:ext cx="4953000" cy="685800"/>
              <a:chOff x="1752600" y="838200"/>
              <a:chExt cx="4953000" cy="6858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2362200" y="1066800"/>
                <a:ext cx="3962400" cy="1588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62"/>
              <p:cNvGrpSpPr/>
              <p:nvPr/>
            </p:nvGrpSpPr>
            <p:grpSpPr>
              <a:xfrm>
                <a:off x="1752600" y="838200"/>
                <a:ext cx="4953000" cy="685800"/>
                <a:chOff x="1219200" y="4495800"/>
                <a:chExt cx="4953000" cy="685800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505200" y="4724400"/>
                  <a:ext cx="6858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6 m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56" name="Straight Arrow Connector 55"/>
                <p:cNvCxnSpPr/>
                <p:nvPr/>
              </p:nvCxnSpPr>
              <p:spPr>
                <a:xfrm rot="5400000" flipH="1" flipV="1">
                  <a:off x="1600200" y="4952206"/>
                  <a:ext cx="457200" cy="1588"/>
                </a:xfrm>
                <a:prstGeom prst="straightConnector1">
                  <a:avLst/>
                </a:prstGeom>
                <a:ln w="476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rot="5400000" flipH="1" flipV="1">
                  <a:off x="5563394" y="4952206"/>
                  <a:ext cx="457200" cy="1588"/>
                </a:xfrm>
                <a:prstGeom prst="straightConnector1">
                  <a:avLst/>
                </a:prstGeom>
                <a:ln w="476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/>
                <p:cNvSpPr txBox="1"/>
                <p:nvPr/>
              </p:nvSpPr>
              <p:spPr>
                <a:xfrm>
                  <a:off x="1219200" y="4495800"/>
                  <a:ext cx="3810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5791200" y="4724400"/>
                  <a:ext cx="381000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B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64" name="Straight Arrow Connector 63"/>
              <p:cNvCxnSpPr/>
              <p:nvPr/>
            </p:nvCxnSpPr>
            <p:spPr>
              <a:xfrm>
                <a:off x="2362200" y="1447800"/>
                <a:ext cx="39624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1371600" y="533400"/>
              <a:ext cx="7315200" cy="534194"/>
              <a:chOff x="609600" y="3276600"/>
              <a:chExt cx="7315200" cy="534194"/>
            </a:xfrm>
          </p:grpSpPr>
          <p:sp>
            <p:nvSpPr>
              <p:cNvPr id="85" name="Right Triangle 84"/>
              <p:cNvSpPr/>
              <p:nvPr/>
            </p:nvSpPr>
            <p:spPr>
              <a:xfrm>
                <a:off x="1676400" y="3276600"/>
                <a:ext cx="3962400" cy="533400"/>
              </a:xfrm>
              <a:prstGeom prst="rt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09600" y="3276600"/>
                <a:ext cx="21336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20 kN/m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9" name="Straight Arrow Connector 88"/>
              <p:cNvCxnSpPr/>
              <p:nvPr/>
            </p:nvCxnSpPr>
            <p:spPr>
              <a:xfrm rot="5400000">
                <a:off x="1752600" y="3581400"/>
                <a:ext cx="4572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5400000">
                <a:off x="2247900" y="3619500"/>
                <a:ext cx="3810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rot="5400000">
                <a:off x="2743200" y="3657600"/>
                <a:ext cx="3048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rot="5400000">
                <a:off x="3390900" y="3695700"/>
                <a:ext cx="2286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rot="5400000">
                <a:off x="3962400" y="3733800"/>
                <a:ext cx="1524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7" idx="0"/>
                <a:endCxn id="85" idx="2"/>
              </p:cNvCxnSpPr>
              <p:nvPr/>
            </p:nvCxnSpPr>
            <p:spPr>
              <a:xfrm rot="16200000" flipH="1">
                <a:off x="1409700" y="3543300"/>
                <a:ext cx="5334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5791200" y="3429000"/>
                <a:ext cx="21336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0 kN/m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1676400" y="1600200"/>
            <a:ext cx="5181600" cy="1894820"/>
            <a:chOff x="1676400" y="1600200"/>
            <a:chExt cx="5181600" cy="1894820"/>
          </a:xfrm>
        </p:grpSpPr>
        <p:grpSp>
          <p:nvGrpSpPr>
            <p:cNvPr id="22" name="Group 106"/>
            <p:cNvGrpSpPr/>
            <p:nvPr/>
          </p:nvGrpSpPr>
          <p:grpSpPr>
            <a:xfrm>
              <a:off x="1676400" y="1600200"/>
              <a:ext cx="5029200" cy="1598791"/>
              <a:chOff x="1676400" y="1600200"/>
              <a:chExt cx="5029200" cy="1598791"/>
            </a:xfrm>
          </p:grpSpPr>
          <p:grpSp>
            <p:nvGrpSpPr>
              <p:cNvPr id="23" name="Group 87"/>
              <p:cNvGrpSpPr/>
              <p:nvPr/>
            </p:nvGrpSpPr>
            <p:grpSpPr>
              <a:xfrm>
                <a:off x="2286000" y="2514600"/>
                <a:ext cx="1601788" cy="379591"/>
                <a:chOff x="2516188" y="3352800"/>
                <a:chExt cx="1601788" cy="379591"/>
              </a:xfrm>
            </p:grpSpPr>
            <p:cxnSp>
              <p:nvCxnSpPr>
                <p:cNvPr id="81" name="Straight Arrow Connector 80"/>
                <p:cNvCxnSpPr/>
                <p:nvPr/>
              </p:nvCxnSpPr>
              <p:spPr>
                <a:xfrm>
                  <a:off x="2590800" y="3505200"/>
                  <a:ext cx="914400" cy="158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rot="5400000">
                  <a:off x="3353594" y="3504406"/>
                  <a:ext cx="304800" cy="15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Box 82"/>
                <p:cNvSpPr txBox="1"/>
                <p:nvPr/>
              </p:nvSpPr>
              <p:spPr>
                <a:xfrm>
                  <a:off x="2516188" y="3352800"/>
                  <a:ext cx="1601788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i="1" baseline="-25000" dirty="0" smtClean="0">
                      <a:latin typeface="Times New Roman" pitchFamily="18" charset="0"/>
                      <a:cs typeface="Times New Roman" pitchFamily="18" charset="0"/>
                    </a:rPr>
                    <a:t>6/3 = 2  m</a:t>
                  </a:r>
                  <a:endParaRPr lang="en-US" sz="2800" b="1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24" name="Group 104"/>
              <p:cNvGrpSpPr/>
              <p:nvPr/>
            </p:nvGrpSpPr>
            <p:grpSpPr>
              <a:xfrm>
                <a:off x="1676400" y="1600200"/>
                <a:ext cx="5029200" cy="1598791"/>
                <a:chOff x="1676400" y="1600200"/>
                <a:chExt cx="5029200" cy="1598791"/>
              </a:xfrm>
            </p:grpSpPr>
            <p:grpSp>
              <p:nvGrpSpPr>
                <p:cNvPr id="30" name="Group 83"/>
                <p:cNvGrpSpPr/>
                <p:nvPr/>
              </p:nvGrpSpPr>
              <p:grpSpPr>
                <a:xfrm>
                  <a:off x="2362200" y="1600200"/>
                  <a:ext cx="2362200" cy="762000"/>
                  <a:chOff x="2590800" y="2438400"/>
                  <a:chExt cx="2362200" cy="762000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590800" y="2438400"/>
                    <a:ext cx="23622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0.5 x 20 x 6  </a:t>
                    </a:r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= 60  kN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112" name="Straight Arrow Connector 111"/>
                  <p:cNvCxnSpPr/>
                  <p:nvPr/>
                </p:nvCxnSpPr>
                <p:spPr>
                  <a:xfrm rot="5400000">
                    <a:off x="3315494" y="3009106"/>
                    <a:ext cx="381000" cy="1588"/>
                  </a:xfrm>
                  <a:prstGeom prst="straightConnector1">
                    <a:avLst/>
                  </a:prstGeom>
                  <a:ln w="4762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 88"/>
                <p:cNvGrpSpPr/>
                <p:nvPr/>
              </p:nvGrpSpPr>
              <p:grpSpPr>
                <a:xfrm>
                  <a:off x="1676400" y="2057400"/>
                  <a:ext cx="5029200" cy="1141591"/>
                  <a:chOff x="1905000" y="2895600"/>
                  <a:chExt cx="5029200" cy="1141591"/>
                </a:xfrm>
              </p:grpSpPr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2514600" y="3200400"/>
                    <a:ext cx="3962400" cy="1588"/>
                  </a:xfrm>
                  <a:prstGeom prst="line">
                    <a:avLst/>
                  </a:prstGeom>
                  <a:ln w="349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4267200" y="3657600"/>
                    <a:ext cx="6858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6m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66" name="Straight Arrow Connector 65"/>
                  <p:cNvCxnSpPr/>
                  <p:nvPr/>
                </p:nvCxnSpPr>
                <p:spPr>
                  <a:xfrm rot="5400000" flipH="1" flipV="1">
                    <a:off x="2286000" y="3428206"/>
                    <a:ext cx="457200" cy="1588"/>
                  </a:xfrm>
                  <a:prstGeom prst="straightConnector1">
                    <a:avLst/>
                  </a:prstGeom>
                  <a:ln w="4762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/>
                  <p:cNvCxnSpPr/>
                  <p:nvPr/>
                </p:nvCxnSpPr>
                <p:spPr>
                  <a:xfrm rot="5400000" flipH="1" flipV="1">
                    <a:off x="6249194" y="3428206"/>
                    <a:ext cx="457200" cy="1588"/>
                  </a:xfrm>
                  <a:prstGeom prst="straightConnector1">
                    <a:avLst/>
                  </a:prstGeom>
                  <a:ln w="4762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905000" y="2971800"/>
                    <a:ext cx="3810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A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6553200" y="2895600"/>
                    <a:ext cx="3810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B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2514600" y="3810000"/>
                    <a:ext cx="3962400" cy="158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8" name="TextBox 107"/>
            <p:cNvSpPr txBox="1"/>
            <p:nvPr/>
          </p:nvSpPr>
          <p:spPr>
            <a:xfrm>
              <a:off x="6172200" y="28956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981200" y="29718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6" name="Slide Number Placeholder 1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62800" y="1524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Example 5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162800" y="3591580"/>
            <a:ext cx="4572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baseline="-25000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914400" y="1915180"/>
            <a:ext cx="1525588" cy="687388"/>
            <a:chOff x="457200" y="1371600"/>
            <a:chExt cx="1525588" cy="687388"/>
          </a:xfrm>
        </p:grpSpPr>
        <p:sp>
          <p:nvSpPr>
            <p:cNvPr id="18" name="TextBox 17"/>
            <p:cNvSpPr txBox="1"/>
            <p:nvPr/>
          </p:nvSpPr>
          <p:spPr>
            <a:xfrm>
              <a:off x="457200" y="13716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6" name="AutoShape 3"/>
            <p:cNvCxnSpPr>
              <a:cxnSpLocks noChangeShapeType="1"/>
            </p:cNvCxnSpPr>
            <p:nvPr/>
          </p:nvCxnSpPr>
          <p:spPr bwMode="auto">
            <a:xfrm>
              <a:off x="609602" y="2057400"/>
              <a:ext cx="1373186" cy="1588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stealth" w="lg" len="lg"/>
            </a:ln>
          </p:spPr>
        </p:cxnSp>
      </p:grpSp>
      <p:grpSp>
        <p:nvGrpSpPr>
          <p:cNvPr id="41" name="Group 40"/>
          <p:cNvGrpSpPr/>
          <p:nvPr/>
        </p:nvGrpSpPr>
        <p:grpSpPr>
          <a:xfrm>
            <a:off x="990600" y="2677180"/>
            <a:ext cx="1449387" cy="1209020"/>
            <a:chOff x="533400" y="2133600"/>
            <a:chExt cx="1449387" cy="1209020"/>
          </a:xfrm>
        </p:grpSpPr>
        <p:cxnSp>
          <p:nvCxnSpPr>
            <p:cNvPr id="29" name="AutoShape 3"/>
            <p:cNvCxnSpPr>
              <a:cxnSpLocks noChangeShapeType="1"/>
            </p:cNvCxnSpPr>
            <p:nvPr/>
          </p:nvCxnSpPr>
          <p:spPr bwMode="auto">
            <a:xfrm flipV="1">
              <a:off x="914400" y="2133600"/>
              <a:ext cx="1068387" cy="762000"/>
            </a:xfrm>
            <a:prstGeom prst="straightConnector1">
              <a:avLst/>
            </a:prstGeom>
            <a:noFill/>
            <a:ln w="50800">
              <a:solidFill>
                <a:srgbClr val="002060"/>
              </a:solidFill>
              <a:round/>
              <a:headEnd/>
              <a:tailEnd type="stealth" w="lg" len="lg"/>
            </a:ln>
          </p:spPr>
        </p:cxnSp>
        <p:sp>
          <p:nvSpPr>
            <p:cNvPr id="32" name="TextBox 31"/>
            <p:cNvSpPr txBox="1"/>
            <p:nvPr/>
          </p:nvSpPr>
          <p:spPr>
            <a:xfrm>
              <a:off x="533400" y="28194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2800" b="1" baseline="-25000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469400" y="2538585"/>
            <a:ext cx="884401" cy="685800"/>
            <a:chOff x="1012200" y="1995005"/>
            <a:chExt cx="884401" cy="685800"/>
          </a:xfrm>
        </p:grpSpPr>
        <p:sp>
          <p:nvSpPr>
            <p:cNvPr id="34" name="Arc 33"/>
            <p:cNvSpPr/>
            <p:nvPr/>
          </p:nvSpPr>
          <p:spPr>
            <a:xfrm rot="14213442">
              <a:off x="1287001" y="2071205"/>
              <a:ext cx="685800" cy="533400"/>
            </a:xfrm>
            <a:prstGeom prst="arc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 rot="318189">
              <a:off x="1012200" y="2167738"/>
              <a:ext cx="76200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4000" b="1" baseline="30000" dirty="0" smtClean="0">
                  <a:latin typeface="Times New Roman" pitchFamily="18" charset="0"/>
                  <a:cs typeface="Times New Roman" pitchFamily="18" charset="0"/>
                </a:rPr>
                <a:t>α</a:t>
              </a:r>
              <a:endParaRPr lang="en-US" sz="2800" b="1" baseline="30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81200" y="1381780"/>
            <a:ext cx="6858000" cy="2264152"/>
            <a:chOff x="1981200" y="1381780"/>
            <a:chExt cx="6858000" cy="2264152"/>
          </a:xfrm>
        </p:grpSpPr>
        <p:grpSp>
          <p:nvGrpSpPr>
            <p:cNvPr id="37" name="Group 36"/>
            <p:cNvGrpSpPr/>
            <p:nvPr/>
          </p:nvGrpSpPr>
          <p:grpSpPr>
            <a:xfrm>
              <a:off x="1981200" y="1381780"/>
              <a:ext cx="5638800" cy="1905000"/>
              <a:chOff x="1524000" y="838200"/>
              <a:chExt cx="5638800" cy="19050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752600" y="838200"/>
                <a:ext cx="5410200" cy="1437620"/>
                <a:chOff x="1752600" y="2133600"/>
                <a:chExt cx="5410200" cy="1437620"/>
              </a:xfrm>
            </p:grpSpPr>
            <p:cxnSp>
              <p:nvCxnSpPr>
                <p:cNvPr id="1029" name="AutoShape 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081463" y="2776537"/>
                  <a:ext cx="600073" cy="381000"/>
                </a:xfrm>
                <a:prstGeom prst="straightConnector1">
                  <a:avLst/>
                </a:prstGeom>
                <a:noFill/>
                <a:ln w="50800">
                  <a:solidFill>
                    <a:srgbClr val="000000"/>
                  </a:solidFill>
                  <a:round/>
                  <a:headEnd/>
                  <a:tailEnd type="stealth" w="lg" len="lg"/>
                </a:ln>
                <a:effectLst/>
              </p:spPr>
            </p:cxnSp>
            <p:sp>
              <p:nvSpPr>
                <p:cNvPr id="10" name="TextBox 9"/>
                <p:cNvSpPr txBox="1"/>
                <p:nvPr/>
              </p:nvSpPr>
              <p:spPr>
                <a:xfrm>
                  <a:off x="4343400" y="2133600"/>
                  <a:ext cx="762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latin typeface="Times New Roman" pitchFamily="18" charset="0"/>
                      <a:cs typeface="Times New Roman" pitchFamily="18" charset="0"/>
                    </a:rPr>
                    <a:t>W</a:t>
                  </a:r>
                  <a:r>
                    <a:rPr lang="en-US" sz="2800" b="1" baseline="-25000" dirty="0" smtClean="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lang="en-US" sz="2800" b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752600" y="2819400"/>
                  <a:ext cx="457200" cy="533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en-US" sz="2800" b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705600" y="3048000"/>
                  <a:ext cx="4572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latin typeface="Times New Roman" pitchFamily="18" charset="0"/>
                      <a:cs typeface="Times New Roman" pitchFamily="18" charset="0"/>
                    </a:rPr>
                    <a:t>B</a:t>
                  </a:r>
                  <a:endParaRPr lang="en-US" sz="28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3" name="Group 33"/>
                <p:cNvGrpSpPr/>
                <p:nvPr/>
              </p:nvGrpSpPr>
              <p:grpSpPr>
                <a:xfrm rot="318189">
                  <a:off x="4077759" y="2655750"/>
                  <a:ext cx="1447800" cy="914400"/>
                  <a:chOff x="4038600" y="2362200"/>
                  <a:chExt cx="1447800" cy="914400"/>
                </a:xfrm>
              </p:grpSpPr>
              <p:sp>
                <p:nvSpPr>
                  <p:cNvPr id="31" name="Arc 30"/>
                  <p:cNvSpPr/>
                  <p:nvPr/>
                </p:nvSpPr>
                <p:spPr>
                  <a:xfrm>
                    <a:off x="4038600" y="2743200"/>
                    <a:ext cx="685800" cy="533400"/>
                  </a:xfrm>
                  <a:prstGeom prst="arc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4724400" y="2362200"/>
                    <a:ext cx="762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 smtClean="0">
                        <a:latin typeface="Times New Roman" pitchFamily="18" charset="0"/>
                        <a:cs typeface="Times New Roman" pitchFamily="18" charset="0"/>
                      </a:rPr>
                      <a:t>30</a:t>
                    </a:r>
                    <a:r>
                      <a:rPr lang="en-US" sz="2800" b="1" baseline="30000" dirty="0" smtClean="0">
                        <a:latin typeface="Times New Roman" pitchFamily="18" charset="0"/>
                        <a:cs typeface="Times New Roman" pitchFamily="18" charset="0"/>
                      </a:rPr>
                      <a:t>◦</a:t>
                    </a:r>
                    <a:endParaRPr lang="en-US" sz="2800" b="1" baseline="30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1981200" y="3352800"/>
                  <a:ext cx="4572000" cy="158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Isosceles Triangle 22"/>
              <p:cNvSpPr/>
              <p:nvPr/>
            </p:nvSpPr>
            <p:spPr>
              <a:xfrm>
                <a:off x="1524000" y="2057400"/>
                <a:ext cx="990600" cy="685800"/>
              </a:xfrm>
              <a:prstGeom prst="triangl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400800" y="2057400"/>
                <a:ext cx="381000" cy="609600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2895600" y="281940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Hinge support</a:t>
              </a:r>
              <a:endParaRPr lang="en-US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86600" y="327660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Roller support</a:t>
              </a:r>
              <a:endParaRPr lang="en-US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33600" y="2600979"/>
            <a:ext cx="685800" cy="1590021"/>
            <a:chOff x="1676400" y="2057399"/>
            <a:chExt cx="685800" cy="1590021"/>
          </a:xfrm>
        </p:grpSpPr>
        <p:sp>
          <p:nvSpPr>
            <p:cNvPr id="17" name="TextBox 16"/>
            <p:cNvSpPr txBox="1"/>
            <p:nvPr/>
          </p:nvSpPr>
          <p:spPr>
            <a:xfrm>
              <a:off x="1676400" y="31242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27" name="AutoShape 3"/>
            <p:cNvCxnSpPr>
              <a:cxnSpLocks noChangeShapeType="1"/>
            </p:cNvCxnSpPr>
            <p:nvPr/>
          </p:nvCxnSpPr>
          <p:spPr bwMode="auto">
            <a:xfrm rot="5400000" flipH="1" flipV="1">
              <a:off x="1462882" y="2575718"/>
              <a:ext cx="1038225" cy="1588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stealth" w="lg" len="lg"/>
            </a:ln>
          </p:spPr>
        </p:cxnSp>
      </p:grpSp>
      <p:grpSp>
        <p:nvGrpSpPr>
          <p:cNvPr id="38" name="Group 37"/>
          <p:cNvGrpSpPr/>
          <p:nvPr/>
        </p:nvGrpSpPr>
        <p:grpSpPr>
          <a:xfrm>
            <a:off x="6705600" y="2600980"/>
            <a:ext cx="685800" cy="1590020"/>
            <a:chOff x="6248400" y="2057400"/>
            <a:chExt cx="685800" cy="1590020"/>
          </a:xfrm>
        </p:grpSpPr>
        <p:sp>
          <p:nvSpPr>
            <p:cNvPr id="16" name="TextBox 15"/>
            <p:cNvSpPr txBox="1"/>
            <p:nvPr/>
          </p:nvSpPr>
          <p:spPr>
            <a:xfrm>
              <a:off x="6248400" y="31242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" name="AutoShape 3"/>
            <p:cNvCxnSpPr>
              <a:cxnSpLocks noChangeShapeType="1"/>
            </p:cNvCxnSpPr>
            <p:nvPr/>
          </p:nvCxnSpPr>
          <p:spPr bwMode="auto">
            <a:xfrm rot="5400000" flipH="1" flipV="1">
              <a:off x="6034882" y="2575719"/>
              <a:ext cx="1038225" cy="1588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stealth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1"/>
          <p:cNvSpPr>
            <a:spLocks noChangeArrowheads="1"/>
          </p:cNvSpPr>
          <p:nvPr/>
        </p:nvSpPr>
        <p:spPr bwMode="auto">
          <a:xfrm>
            <a:off x="457200" y="3581400"/>
            <a:ext cx="83058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Fx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(forces moving towards right side +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– 8.66 = 0, H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8.66 kN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12 - 5 + 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17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(12 x 2) – (5 x 5) +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6 )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(24+25)/6 = 49/6 = 8.167 kN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17 – 8.167  = 8.83 kN</a:t>
            </a: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1752600" y="228600"/>
            <a:ext cx="5029200" cy="1674991"/>
            <a:chOff x="1752600" y="228600"/>
            <a:chExt cx="5029200" cy="1674991"/>
          </a:xfrm>
        </p:grpSpPr>
        <p:grpSp>
          <p:nvGrpSpPr>
            <p:cNvPr id="107" name="Group 106"/>
            <p:cNvGrpSpPr/>
            <p:nvPr/>
          </p:nvGrpSpPr>
          <p:grpSpPr>
            <a:xfrm>
              <a:off x="1752600" y="228600"/>
              <a:ext cx="5029200" cy="1674991"/>
              <a:chOff x="1752600" y="228600"/>
              <a:chExt cx="5029200" cy="1674991"/>
            </a:xfrm>
          </p:grpSpPr>
          <p:grpSp>
            <p:nvGrpSpPr>
              <p:cNvPr id="2" name="Group 105"/>
              <p:cNvGrpSpPr/>
              <p:nvPr/>
            </p:nvGrpSpPr>
            <p:grpSpPr>
              <a:xfrm>
                <a:off x="1752600" y="228600"/>
                <a:ext cx="5029200" cy="1674991"/>
                <a:chOff x="1752600" y="228600"/>
                <a:chExt cx="5029200" cy="1674991"/>
              </a:xfrm>
            </p:grpSpPr>
            <p:grpSp>
              <p:nvGrpSpPr>
                <p:cNvPr id="3" name="Group 71"/>
                <p:cNvGrpSpPr/>
                <p:nvPr/>
              </p:nvGrpSpPr>
              <p:grpSpPr>
                <a:xfrm>
                  <a:off x="1752600" y="228600"/>
                  <a:ext cx="5029200" cy="1674991"/>
                  <a:chOff x="1905000" y="1600200"/>
                  <a:chExt cx="5029200" cy="1674991"/>
                </a:xfrm>
              </p:grpSpPr>
              <p:grpSp>
                <p:nvGrpSpPr>
                  <p:cNvPr id="4" name="Group 85"/>
                  <p:cNvGrpSpPr/>
                  <p:nvPr/>
                </p:nvGrpSpPr>
                <p:grpSpPr>
                  <a:xfrm>
                    <a:off x="1905000" y="1600200"/>
                    <a:ext cx="5029200" cy="1674991"/>
                    <a:chOff x="1905000" y="1600200"/>
                    <a:chExt cx="5029200" cy="1674991"/>
                  </a:xfrm>
                </p:grpSpPr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>
                      <a:off x="2514600" y="2438400"/>
                      <a:ext cx="3962400" cy="1588"/>
                    </a:xfrm>
                    <a:prstGeom prst="line">
                      <a:avLst/>
                    </a:prstGeom>
                    <a:ln w="349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" name="Group 21"/>
                    <p:cNvGrpSpPr/>
                    <p:nvPr/>
                  </p:nvGrpSpPr>
                  <p:grpSpPr>
                    <a:xfrm>
                      <a:off x="2514600" y="2133600"/>
                      <a:ext cx="660400" cy="305594"/>
                      <a:chOff x="1828800" y="4419600"/>
                      <a:chExt cx="609600" cy="305594"/>
                    </a:xfrm>
                  </p:grpSpPr>
                  <p:grpSp>
                    <p:nvGrpSpPr>
                      <p:cNvPr id="6" name="Group 20"/>
                      <p:cNvGrpSpPr/>
                      <p:nvPr/>
                    </p:nvGrpSpPr>
                    <p:grpSpPr>
                      <a:xfrm>
                        <a:off x="1980406" y="4419600"/>
                        <a:ext cx="457994" cy="305594"/>
                        <a:chOff x="1980406" y="4419600"/>
                        <a:chExt cx="457994" cy="305594"/>
                      </a:xfrm>
                    </p:grpSpPr>
                    <p:cxnSp>
                      <p:nvCxnSpPr>
                        <p:cNvPr id="16" name="Straight Arrow Connector 15"/>
                        <p:cNvCxnSpPr/>
                        <p:nvPr/>
                      </p:nvCxnSpPr>
                      <p:spPr>
                        <a:xfrm rot="5400000">
                          <a:off x="1828800" y="4572000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" name="Straight Arrow Connector 16"/>
                        <p:cNvCxnSpPr/>
                        <p:nvPr/>
                      </p:nvCxnSpPr>
                      <p:spPr>
                        <a:xfrm rot="5400000">
                          <a:off x="19819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Straight Arrow Connector 17"/>
                        <p:cNvCxnSpPr/>
                        <p:nvPr/>
                      </p:nvCxnSpPr>
                      <p:spPr>
                        <a:xfrm rot="5400000">
                          <a:off x="21343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" name="Straight Arrow Connector 18"/>
                        <p:cNvCxnSpPr/>
                        <p:nvPr/>
                      </p:nvCxnSpPr>
                      <p:spPr>
                        <a:xfrm rot="5400000">
                          <a:off x="2285206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20" name="Straight Arrow Connector 19"/>
                      <p:cNvCxnSpPr/>
                      <p:nvPr/>
                    </p:nvCxnSpPr>
                    <p:spPr>
                      <a:xfrm rot="5400000">
                        <a:off x="1677194" y="4571206"/>
                        <a:ext cx="304800" cy="1588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" name="Group 22"/>
                    <p:cNvGrpSpPr/>
                    <p:nvPr/>
                  </p:nvGrpSpPr>
                  <p:grpSpPr>
                    <a:xfrm>
                      <a:off x="3340100" y="2133600"/>
                      <a:ext cx="660400" cy="305594"/>
                      <a:chOff x="1828800" y="4419600"/>
                      <a:chExt cx="609600" cy="305594"/>
                    </a:xfrm>
                  </p:grpSpPr>
                  <p:grpSp>
                    <p:nvGrpSpPr>
                      <p:cNvPr id="8" name="Group 20"/>
                      <p:cNvGrpSpPr/>
                      <p:nvPr/>
                    </p:nvGrpSpPr>
                    <p:grpSpPr>
                      <a:xfrm>
                        <a:off x="1980406" y="4419600"/>
                        <a:ext cx="457994" cy="305594"/>
                        <a:chOff x="1980406" y="4419600"/>
                        <a:chExt cx="457994" cy="305594"/>
                      </a:xfrm>
                    </p:grpSpPr>
                    <p:cxnSp>
                      <p:nvCxnSpPr>
                        <p:cNvPr id="26" name="Straight Arrow Connector 25"/>
                        <p:cNvCxnSpPr/>
                        <p:nvPr/>
                      </p:nvCxnSpPr>
                      <p:spPr>
                        <a:xfrm rot="5400000">
                          <a:off x="1828800" y="4572000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Straight Arrow Connector 26"/>
                        <p:cNvCxnSpPr/>
                        <p:nvPr/>
                      </p:nvCxnSpPr>
                      <p:spPr>
                        <a:xfrm rot="5400000">
                          <a:off x="19819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" name="Straight Arrow Connector 27"/>
                        <p:cNvCxnSpPr/>
                        <p:nvPr/>
                      </p:nvCxnSpPr>
                      <p:spPr>
                        <a:xfrm rot="5400000">
                          <a:off x="21343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" name="Straight Arrow Connector 28"/>
                        <p:cNvCxnSpPr/>
                        <p:nvPr/>
                      </p:nvCxnSpPr>
                      <p:spPr>
                        <a:xfrm rot="5400000">
                          <a:off x="2285206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25" name="Straight Arrow Connector 24"/>
                      <p:cNvCxnSpPr/>
                      <p:nvPr/>
                    </p:nvCxnSpPr>
                    <p:spPr>
                      <a:xfrm rot="5400000">
                        <a:off x="1677194" y="4571206"/>
                        <a:ext cx="304800" cy="1588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" name="Group 29"/>
                    <p:cNvGrpSpPr/>
                    <p:nvPr/>
                  </p:nvGrpSpPr>
                  <p:grpSpPr>
                    <a:xfrm>
                      <a:off x="4165600" y="2133600"/>
                      <a:ext cx="660400" cy="305594"/>
                      <a:chOff x="1828800" y="4419600"/>
                      <a:chExt cx="609600" cy="305594"/>
                    </a:xfrm>
                  </p:grpSpPr>
                  <p:grpSp>
                    <p:nvGrpSpPr>
                      <p:cNvPr id="10" name="Group 20"/>
                      <p:cNvGrpSpPr/>
                      <p:nvPr/>
                    </p:nvGrpSpPr>
                    <p:grpSpPr>
                      <a:xfrm>
                        <a:off x="1980406" y="4419600"/>
                        <a:ext cx="457994" cy="305594"/>
                        <a:chOff x="1980406" y="4419600"/>
                        <a:chExt cx="457994" cy="305594"/>
                      </a:xfrm>
                    </p:grpSpPr>
                    <p:cxnSp>
                      <p:nvCxnSpPr>
                        <p:cNvPr id="33" name="Straight Arrow Connector 32"/>
                        <p:cNvCxnSpPr/>
                        <p:nvPr/>
                      </p:nvCxnSpPr>
                      <p:spPr>
                        <a:xfrm rot="5400000">
                          <a:off x="1828800" y="4572000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4" name="Straight Arrow Connector 33"/>
                        <p:cNvCxnSpPr/>
                        <p:nvPr/>
                      </p:nvCxnSpPr>
                      <p:spPr>
                        <a:xfrm rot="5400000">
                          <a:off x="19819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5" name="Straight Arrow Connector 34"/>
                        <p:cNvCxnSpPr/>
                        <p:nvPr/>
                      </p:nvCxnSpPr>
                      <p:spPr>
                        <a:xfrm rot="5400000">
                          <a:off x="2134394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6" name="Straight Arrow Connector 35"/>
                        <p:cNvCxnSpPr/>
                        <p:nvPr/>
                      </p:nvCxnSpPr>
                      <p:spPr>
                        <a:xfrm rot="5400000">
                          <a:off x="2285206" y="4571206"/>
                          <a:ext cx="304800" cy="1588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32" name="Straight Arrow Connector 31"/>
                      <p:cNvCxnSpPr/>
                      <p:nvPr/>
                    </p:nvCxnSpPr>
                    <p:spPr>
                      <a:xfrm rot="5400000">
                        <a:off x="1677194" y="4571206"/>
                        <a:ext cx="304800" cy="1588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" name="Group 62"/>
                    <p:cNvGrpSpPr/>
                    <p:nvPr/>
                  </p:nvGrpSpPr>
                  <p:grpSpPr>
                    <a:xfrm>
                      <a:off x="1905000" y="1600200"/>
                      <a:ext cx="5029200" cy="1674991"/>
                      <a:chOff x="1219200" y="3886200"/>
                      <a:chExt cx="5029200" cy="1674991"/>
                    </a:xfrm>
                  </p:grpSpPr>
                  <p:sp>
                    <p:nvSpPr>
                      <p:cNvPr id="54" name="TextBox 53"/>
                      <p:cNvSpPr txBox="1"/>
                      <p:nvPr/>
                    </p:nvSpPr>
                    <p:spPr>
                      <a:xfrm>
                        <a:off x="3657600" y="5181600"/>
                        <a:ext cx="685800" cy="37959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1" i="1" baseline="-25000" dirty="0" smtClean="0">
                            <a:latin typeface="Times New Roman" pitchFamily="18" charset="0"/>
                            <a:cs typeface="Times New Roman" pitchFamily="18" charset="0"/>
                          </a:rPr>
                          <a:t>6 m</a:t>
                        </a:r>
                        <a:endParaRPr lang="en-US" sz="2800" b="1" i="1" baseline="-25000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sp>
                    <p:nvSpPr>
                      <p:cNvPr id="58" name="TextBox 57"/>
                      <p:cNvSpPr txBox="1"/>
                      <p:nvPr/>
                    </p:nvSpPr>
                    <p:spPr>
                      <a:xfrm>
                        <a:off x="1219200" y="4495800"/>
                        <a:ext cx="381000" cy="37959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1" i="1" baseline="-25000" dirty="0" smtClean="0">
                            <a:latin typeface="Times New Roman" pitchFamily="18" charset="0"/>
                            <a:cs typeface="Times New Roman" pitchFamily="18" charset="0"/>
                          </a:rPr>
                          <a:t>A</a:t>
                        </a:r>
                        <a:endParaRPr lang="en-US" sz="2800" b="1" i="1" baseline="-25000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sp>
                    <p:nvSpPr>
                      <p:cNvPr id="59" name="TextBox 58"/>
                      <p:cNvSpPr txBox="1"/>
                      <p:nvPr/>
                    </p:nvSpPr>
                    <p:spPr>
                      <a:xfrm>
                        <a:off x="5867400" y="4419600"/>
                        <a:ext cx="381000" cy="37959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1" i="1" baseline="-25000" dirty="0" smtClean="0">
                            <a:latin typeface="Times New Roman" pitchFamily="18" charset="0"/>
                            <a:cs typeface="Times New Roman" pitchFamily="18" charset="0"/>
                          </a:rPr>
                          <a:t>B</a:t>
                        </a:r>
                        <a:endParaRPr lang="en-US" sz="2800" b="1" i="1" baseline="-25000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sp>
                    <p:nvSpPr>
                      <p:cNvPr id="60" name="TextBox 59"/>
                      <p:cNvSpPr txBox="1"/>
                      <p:nvPr/>
                    </p:nvSpPr>
                    <p:spPr>
                      <a:xfrm>
                        <a:off x="3810000" y="3886200"/>
                        <a:ext cx="1600200" cy="37959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1" i="1" baseline="-25000" dirty="0" smtClean="0">
                            <a:latin typeface="Times New Roman" pitchFamily="18" charset="0"/>
                            <a:cs typeface="Times New Roman" pitchFamily="18" charset="0"/>
                          </a:rPr>
                          <a:t>3 </a:t>
                        </a:r>
                        <a:r>
                          <a:rPr lang="en-US" sz="2800" b="1" i="1" baseline="-25000" dirty="0" err="1" smtClean="0">
                            <a:latin typeface="Times New Roman" pitchFamily="18" charset="0"/>
                            <a:cs typeface="Times New Roman" pitchFamily="18" charset="0"/>
                          </a:rPr>
                          <a:t>kN</a:t>
                        </a:r>
                        <a:r>
                          <a:rPr lang="en-US" sz="2800" b="1" i="1" baseline="-25000" dirty="0" smtClean="0">
                            <a:latin typeface="Times New Roman" pitchFamily="18" charset="0"/>
                            <a:cs typeface="Times New Roman" pitchFamily="18" charset="0"/>
                          </a:rPr>
                          <a:t>/m</a:t>
                        </a:r>
                        <a:endParaRPr lang="en-US" sz="2800" b="1" i="1" baseline="-25000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cxnSp>
                    <p:nvCxnSpPr>
                      <p:cNvPr id="62" name="Straight Connector 61"/>
                      <p:cNvCxnSpPr/>
                      <p:nvPr/>
                    </p:nvCxnSpPr>
                    <p:spPr>
                      <a:xfrm>
                        <a:off x="1828800" y="4419600"/>
                        <a:ext cx="2286000" cy="1588"/>
                      </a:xfrm>
                      <a:prstGeom prst="lin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" name="Group 73"/>
                    <p:cNvGrpSpPr/>
                    <p:nvPr/>
                  </p:nvGrpSpPr>
                  <p:grpSpPr>
                    <a:xfrm>
                      <a:off x="4191000" y="1981200"/>
                      <a:ext cx="533400" cy="76200"/>
                      <a:chOff x="3657600" y="4267200"/>
                      <a:chExt cx="533400" cy="76200"/>
                    </a:xfrm>
                  </p:grpSpPr>
                  <p:cxnSp>
                    <p:nvCxnSpPr>
                      <p:cNvPr id="70" name="Straight Arrow Connector 69"/>
                      <p:cNvCxnSpPr/>
                      <p:nvPr/>
                    </p:nvCxnSpPr>
                    <p:spPr>
                      <a:xfrm rot="10800000" flipV="1">
                        <a:off x="3657600" y="4267200"/>
                        <a:ext cx="228600" cy="7620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Straight Connector 72"/>
                      <p:cNvCxnSpPr/>
                      <p:nvPr/>
                    </p:nvCxnSpPr>
                    <p:spPr>
                      <a:xfrm>
                        <a:off x="3886200" y="4267200"/>
                        <a:ext cx="304800" cy="1588"/>
                      </a:xfrm>
                      <a:prstGeom prst="lin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5" name="Straight Arrow Connector 74"/>
                    <p:cNvCxnSpPr/>
                    <p:nvPr/>
                  </p:nvCxnSpPr>
                  <p:spPr>
                    <a:xfrm>
                      <a:off x="2590800" y="2743200"/>
                      <a:ext cx="2209800" cy="158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type="arrow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3200400" y="2590800"/>
                      <a:ext cx="990600" cy="3795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800" b="1" i="1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4m</a:t>
                      </a:r>
                      <a:endParaRPr lang="en-US" sz="2800" b="1" i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  <p:cxnSp>
                  <p:nvCxnSpPr>
                    <p:cNvPr id="78" name="Straight Connector 77"/>
                    <p:cNvCxnSpPr/>
                    <p:nvPr/>
                  </p:nvCxnSpPr>
                  <p:spPr>
                    <a:xfrm rot="5400000">
                      <a:off x="4648994" y="2743200"/>
                      <a:ext cx="304800" cy="158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9" name="TextBox 78"/>
                    <p:cNvSpPr txBox="1"/>
                    <p:nvPr/>
                  </p:nvSpPr>
                  <p:spPr>
                    <a:xfrm>
                      <a:off x="4800600" y="2058809"/>
                      <a:ext cx="381000" cy="3795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800" b="1" i="1" baseline="-25000" dirty="0" smtClean="0">
                          <a:solidFill>
                            <a:srgbClr val="7030A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sz="2800" b="1" i="1" baseline="-25000" dirty="0">
                        <a:solidFill>
                          <a:srgbClr val="7030A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  <p:cxnSp>
                <p:nvCxnSpPr>
                  <p:cNvPr id="64" name="Straight Arrow Connector 63"/>
                  <p:cNvCxnSpPr/>
                  <p:nvPr/>
                </p:nvCxnSpPr>
                <p:spPr>
                  <a:xfrm>
                    <a:off x="2514600" y="3124200"/>
                    <a:ext cx="3962400" cy="1588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92"/>
                <p:cNvGrpSpPr/>
                <p:nvPr/>
              </p:nvGrpSpPr>
              <p:grpSpPr>
                <a:xfrm>
                  <a:off x="4648200" y="228600"/>
                  <a:ext cx="1676400" cy="1370191"/>
                  <a:chOff x="4648200" y="228600"/>
                  <a:chExt cx="1676400" cy="1370191"/>
                </a:xfrm>
              </p:grpSpPr>
              <p:cxnSp>
                <p:nvCxnSpPr>
                  <p:cNvPr id="63" name="Straight Arrow Connector 62"/>
                  <p:cNvCxnSpPr/>
                  <p:nvPr/>
                </p:nvCxnSpPr>
                <p:spPr>
                  <a:xfrm rot="5400000">
                    <a:off x="5561806" y="685800"/>
                    <a:ext cx="381794" cy="38179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5334000" y="228600"/>
                    <a:ext cx="9906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10 kN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grpSp>
                <p:nvGrpSpPr>
                  <p:cNvPr id="15" name="Group 88"/>
                  <p:cNvGrpSpPr/>
                  <p:nvPr/>
                </p:nvGrpSpPr>
                <p:grpSpPr>
                  <a:xfrm>
                    <a:off x="4648200" y="1219994"/>
                    <a:ext cx="915194" cy="228600"/>
                    <a:chOff x="4648200" y="1219994"/>
                    <a:chExt cx="915194" cy="228600"/>
                  </a:xfrm>
                </p:grpSpPr>
                <p:cxnSp>
                  <p:nvCxnSpPr>
                    <p:cNvPr id="86" name="Straight Arrow Connector 85"/>
                    <p:cNvCxnSpPr/>
                    <p:nvPr/>
                  </p:nvCxnSpPr>
                  <p:spPr>
                    <a:xfrm>
                      <a:off x="4648200" y="1371600"/>
                      <a:ext cx="914400" cy="158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type="arrow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/>
                    <p:cNvCxnSpPr/>
                    <p:nvPr/>
                  </p:nvCxnSpPr>
                  <p:spPr>
                    <a:xfrm rot="5400000">
                      <a:off x="5448300" y="1333500"/>
                      <a:ext cx="228600" cy="158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5105400" y="609600"/>
                    <a:ext cx="3810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D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4800600" y="1219200"/>
                    <a:ext cx="6858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1 m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94" name="Arc 93"/>
              <p:cNvSpPr/>
              <p:nvPr/>
            </p:nvSpPr>
            <p:spPr>
              <a:xfrm>
                <a:off x="5715000" y="838200"/>
                <a:ext cx="228600" cy="381000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943600" y="609600"/>
                <a:ext cx="5334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30</a:t>
                </a:r>
                <a:r>
                  <a:rPr lang="en-US" sz="2800" b="1" i="1" baseline="30000" dirty="0" smtClean="0">
                    <a:latin typeface="Times New Roman" pitchFamily="18" charset="0"/>
                    <a:cs typeface="Times New Roman" pitchFamily="18" charset="0"/>
                  </a:rPr>
                  <a:t>◦</a:t>
                </a:r>
                <a:endParaRPr lang="en-US" sz="2800" b="1" i="1" baseline="30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19" name="Isosceles Triangle 118"/>
            <p:cNvSpPr/>
            <p:nvPr/>
          </p:nvSpPr>
          <p:spPr>
            <a:xfrm>
              <a:off x="2209800" y="1066800"/>
              <a:ext cx="304800" cy="304800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172200" y="1066800"/>
              <a:ext cx="304800" cy="22860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19200" y="1524000"/>
            <a:ext cx="7086600" cy="1894820"/>
            <a:chOff x="1219200" y="1524000"/>
            <a:chExt cx="7086600" cy="18948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1752600" y="1524000"/>
              <a:ext cx="6553200" cy="1894820"/>
              <a:chOff x="1752600" y="1524000"/>
              <a:chExt cx="6553200" cy="1894820"/>
            </a:xfrm>
          </p:grpSpPr>
          <p:grpSp>
            <p:nvGrpSpPr>
              <p:cNvPr id="40" name="Group 112"/>
              <p:cNvGrpSpPr/>
              <p:nvPr/>
            </p:nvGrpSpPr>
            <p:grpSpPr>
              <a:xfrm>
                <a:off x="1828800" y="2819400"/>
                <a:ext cx="5029200" cy="599420"/>
                <a:chOff x="1752600" y="2819400"/>
                <a:chExt cx="5029200" cy="599420"/>
              </a:xfrm>
            </p:grpSpPr>
            <p:sp>
              <p:nvSpPr>
                <p:cNvPr id="114" name="TextBox 113"/>
                <p:cNvSpPr txBox="1"/>
                <p:nvPr/>
              </p:nvSpPr>
              <p:spPr>
                <a:xfrm>
                  <a:off x="6096000" y="2895600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solidFill>
                        <a:srgbClr val="FF0000"/>
                      </a:solidFill>
                      <a:latin typeface="Times New Roman" pitchFamily="18" charset="0"/>
                      <a:cs typeface="Times New Roman" pitchFamily="18" charset="0"/>
                    </a:rPr>
                    <a:t>V</a:t>
                  </a:r>
                  <a:r>
                    <a:rPr lang="en-US" sz="2800" b="1" baseline="-25000" dirty="0" smtClean="0">
                      <a:solidFill>
                        <a:srgbClr val="FF0000"/>
                      </a:solidFill>
                      <a:latin typeface="Times New Roman" pitchFamily="18" charset="0"/>
                      <a:cs typeface="Times New Roman" pitchFamily="18" charset="0"/>
                    </a:rPr>
                    <a:t>B</a:t>
                  </a:r>
                  <a:endParaRPr lang="en-US" sz="2800" b="1" baseline="-25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1752600" y="2819400"/>
                  <a:ext cx="685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solidFill>
                        <a:srgbClr val="FF0000"/>
                      </a:solidFill>
                      <a:latin typeface="Times New Roman" pitchFamily="18" charset="0"/>
                      <a:cs typeface="Times New Roman" pitchFamily="18" charset="0"/>
                    </a:rPr>
                    <a:t>V</a:t>
                  </a:r>
                  <a:r>
                    <a:rPr lang="en-US" sz="2800" b="1" baseline="-25000" dirty="0" smtClean="0">
                      <a:solidFill>
                        <a:srgbClr val="FF0000"/>
                      </a:solidFill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en-US" sz="2800" b="1" baseline="-25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1752600" y="1524000"/>
                <a:ext cx="6553200" cy="1674991"/>
                <a:chOff x="1752600" y="1524000"/>
                <a:chExt cx="6553200" cy="1674991"/>
              </a:xfrm>
            </p:grpSpPr>
            <p:grpSp>
              <p:nvGrpSpPr>
                <p:cNvPr id="21" name="Group 110"/>
                <p:cNvGrpSpPr/>
                <p:nvPr/>
              </p:nvGrpSpPr>
              <p:grpSpPr>
                <a:xfrm>
                  <a:off x="1752600" y="1524000"/>
                  <a:ext cx="5029200" cy="1674991"/>
                  <a:chOff x="1752600" y="1524000"/>
                  <a:chExt cx="5029200" cy="1674991"/>
                </a:xfrm>
              </p:grpSpPr>
              <p:grpSp>
                <p:nvGrpSpPr>
                  <p:cNvPr id="22" name="Group 106"/>
                  <p:cNvGrpSpPr/>
                  <p:nvPr/>
                </p:nvGrpSpPr>
                <p:grpSpPr>
                  <a:xfrm>
                    <a:off x="1752600" y="1524000"/>
                    <a:ext cx="5029200" cy="1674991"/>
                    <a:chOff x="1752600" y="1524000"/>
                    <a:chExt cx="5029200" cy="1674991"/>
                  </a:xfrm>
                </p:grpSpPr>
                <p:grpSp>
                  <p:nvGrpSpPr>
                    <p:cNvPr id="23" name="Group 87"/>
                    <p:cNvGrpSpPr/>
                    <p:nvPr/>
                  </p:nvGrpSpPr>
                  <p:grpSpPr>
                    <a:xfrm>
                      <a:off x="2360612" y="2514600"/>
                      <a:ext cx="915988" cy="379591"/>
                      <a:chOff x="2590800" y="3352800"/>
                      <a:chExt cx="915988" cy="379591"/>
                    </a:xfrm>
                  </p:grpSpPr>
                  <p:cxnSp>
                    <p:nvCxnSpPr>
                      <p:cNvPr id="81" name="Straight Arrow Connector 80"/>
                      <p:cNvCxnSpPr/>
                      <p:nvPr/>
                    </p:nvCxnSpPr>
                    <p:spPr>
                      <a:xfrm>
                        <a:off x="2590800" y="3505200"/>
                        <a:ext cx="914400" cy="1588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type="arrow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/>
                      <p:cNvCxnSpPr/>
                      <p:nvPr/>
                    </p:nvCxnSpPr>
                    <p:spPr>
                      <a:xfrm rot="5400000">
                        <a:off x="3353594" y="3504406"/>
                        <a:ext cx="304800" cy="1588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" name="TextBox 82"/>
                      <p:cNvSpPr txBox="1"/>
                      <p:nvPr/>
                    </p:nvSpPr>
                    <p:spPr>
                      <a:xfrm>
                        <a:off x="2667000" y="3352800"/>
                        <a:ext cx="762000" cy="37959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1" i="1" baseline="-25000" dirty="0" smtClean="0">
                            <a:latin typeface="Times New Roman" pitchFamily="18" charset="0"/>
                            <a:cs typeface="Times New Roman" pitchFamily="18" charset="0"/>
                          </a:rPr>
                          <a:t>2  m</a:t>
                        </a:r>
                        <a:endParaRPr lang="en-US" sz="2800" b="1" i="1" baseline="-25000" dirty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</p:grpSp>
                <p:grpSp>
                  <p:nvGrpSpPr>
                    <p:cNvPr id="24" name="Group 104"/>
                    <p:cNvGrpSpPr/>
                    <p:nvPr/>
                  </p:nvGrpSpPr>
                  <p:grpSpPr>
                    <a:xfrm>
                      <a:off x="1752600" y="1524000"/>
                      <a:ext cx="5029200" cy="1674991"/>
                      <a:chOff x="1752600" y="1524000"/>
                      <a:chExt cx="5029200" cy="1674991"/>
                    </a:xfrm>
                  </p:grpSpPr>
                  <p:grpSp>
                    <p:nvGrpSpPr>
                      <p:cNvPr id="30" name="Group 83"/>
                      <p:cNvGrpSpPr/>
                      <p:nvPr/>
                    </p:nvGrpSpPr>
                    <p:grpSpPr>
                      <a:xfrm>
                        <a:off x="2438400" y="1524000"/>
                        <a:ext cx="1981200" cy="838200"/>
                        <a:chOff x="2667000" y="2362200"/>
                        <a:chExt cx="1981200" cy="838200"/>
                      </a:xfrm>
                    </p:grpSpPr>
                    <p:sp>
                      <p:nvSpPr>
                        <p:cNvPr id="71" name="TextBox 70"/>
                        <p:cNvSpPr txBox="1"/>
                        <p:nvPr/>
                      </p:nvSpPr>
                      <p:spPr>
                        <a:xfrm>
                          <a:off x="2667000" y="2362200"/>
                          <a:ext cx="1981200" cy="37959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2800" b="1" baseline="-250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3x 4  </a:t>
                          </a:r>
                          <a:r>
                            <a:rPr lang="en-US" sz="2800" b="1" i="1" baseline="-250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= 12  kN</a:t>
                          </a:r>
                          <a:endParaRPr lang="en-US" sz="2800" b="1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p:txBody>
                    </p:sp>
                    <p:cxnSp>
                      <p:nvCxnSpPr>
                        <p:cNvPr id="112" name="Straight Arrow Connector 111"/>
                        <p:cNvCxnSpPr/>
                        <p:nvPr/>
                      </p:nvCxnSpPr>
                      <p:spPr>
                        <a:xfrm rot="5400000">
                          <a:off x="3315494" y="3009106"/>
                          <a:ext cx="381000" cy="1588"/>
                        </a:xfrm>
                        <a:prstGeom prst="straightConnector1">
                          <a:avLst/>
                        </a:prstGeom>
                        <a:ln w="47625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" name="Group 103"/>
                      <p:cNvGrpSpPr/>
                      <p:nvPr/>
                    </p:nvGrpSpPr>
                    <p:grpSpPr>
                      <a:xfrm>
                        <a:off x="1752600" y="1524000"/>
                        <a:ext cx="5029200" cy="1674991"/>
                        <a:chOff x="1752600" y="1524000"/>
                        <a:chExt cx="5029200" cy="1674991"/>
                      </a:xfrm>
                    </p:grpSpPr>
                    <p:grpSp>
                      <p:nvGrpSpPr>
                        <p:cNvPr id="37" name="Group 88"/>
                        <p:cNvGrpSpPr/>
                        <p:nvPr/>
                      </p:nvGrpSpPr>
                      <p:grpSpPr>
                        <a:xfrm>
                          <a:off x="1752600" y="2209800"/>
                          <a:ext cx="5029200" cy="989191"/>
                          <a:chOff x="1981200" y="3048000"/>
                          <a:chExt cx="5029200" cy="989191"/>
                        </a:xfrm>
                      </p:grpSpPr>
                      <p:cxnSp>
                        <p:nvCxnSpPr>
                          <p:cNvPr id="74" name="Straight Connector 73"/>
                          <p:cNvCxnSpPr/>
                          <p:nvPr/>
                        </p:nvCxnSpPr>
                        <p:spPr>
                          <a:xfrm>
                            <a:off x="2514600" y="3200400"/>
                            <a:ext cx="3962400" cy="1588"/>
                          </a:xfrm>
                          <a:prstGeom prst="line">
                            <a:avLst/>
                          </a:prstGeom>
                          <a:ln w="3492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65" name="TextBox 64"/>
                          <p:cNvSpPr txBox="1"/>
                          <p:nvPr/>
                        </p:nvSpPr>
                        <p:spPr>
                          <a:xfrm>
                            <a:off x="4267200" y="3657600"/>
                            <a:ext cx="685800" cy="37959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800" b="1" i="1" baseline="-25000" dirty="0" smtClean="0">
                                <a:latin typeface="Times New Roman" pitchFamily="18" charset="0"/>
                                <a:cs typeface="Times New Roman" pitchFamily="18" charset="0"/>
                              </a:rPr>
                              <a:t>6m</a:t>
                            </a:r>
                            <a:endParaRPr lang="en-US" sz="2800" b="1" i="1" baseline="-25000" dirty="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cxnSp>
                        <p:nvCxnSpPr>
                          <p:cNvPr id="66" name="Straight Arrow Connector 65"/>
                          <p:cNvCxnSpPr/>
                          <p:nvPr/>
                        </p:nvCxnSpPr>
                        <p:spPr>
                          <a:xfrm rot="5400000" flipH="1" flipV="1">
                            <a:off x="2286000" y="3428206"/>
                            <a:ext cx="457200" cy="1588"/>
                          </a:xfrm>
                          <a:prstGeom prst="straightConnector1">
                            <a:avLst/>
                          </a:prstGeom>
                          <a:ln w="47625">
                            <a:solidFill>
                              <a:schemeClr val="tx1"/>
                            </a:solidFill>
                            <a:tailEnd type="arrow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7" name="Straight Arrow Connector 66"/>
                          <p:cNvCxnSpPr/>
                          <p:nvPr/>
                        </p:nvCxnSpPr>
                        <p:spPr>
                          <a:xfrm rot="5400000" flipH="1" flipV="1">
                            <a:off x="6249194" y="3428206"/>
                            <a:ext cx="457200" cy="1588"/>
                          </a:xfrm>
                          <a:prstGeom prst="straightConnector1">
                            <a:avLst/>
                          </a:prstGeom>
                          <a:ln w="47625">
                            <a:solidFill>
                              <a:schemeClr val="tx1"/>
                            </a:solidFill>
                            <a:tailEnd type="arrow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68" name="TextBox 67"/>
                          <p:cNvSpPr txBox="1"/>
                          <p:nvPr/>
                        </p:nvSpPr>
                        <p:spPr>
                          <a:xfrm>
                            <a:off x="1981200" y="3276600"/>
                            <a:ext cx="381000" cy="37959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800" b="1" i="1" baseline="-25000" dirty="0" smtClean="0">
                                <a:latin typeface="Times New Roman" pitchFamily="18" charset="0"/>
                                <a:cs typeface="Times New Roman" pitchFamily="18" charset="0"/>
                              </a:rPr>
                              <a:t>A</a:t>
                            </a:r>
                            <a:endParaRPr lang="en-US" sz="2800" b="1" i="1" baseline="-25000" dirty="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sp>
                        <p:nvSpPr>
                          <p:cNvPr id="69" name="TextBox 68"/>
                          <p:cNvSpPr txBox="1"/>
                          <p:nvPr/>
                        </p:nvSpPr>
                        <p:spPr>
                          <a:xfrm>
                            <a:off x="6629400" y="3048000"/>
                            <a:ext cx="381000" cy="37959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800" b="1" i="1" baseline="-25000" dirty="0" smtClean="0">
                                <a:latin typeface="Times New Roman" pitchFamily="18" charset="0"/>
                                <a:cs typeface="Times New Roman" pitchFamily="18" charset="0"/>
                              </a:rPr>
                              <a:t>B</a:t>
                            </a:r>
                            <a:endParaRPr lang="en-US" sz="2800" b="1" i="1" baseline="-25000" dirty="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cxnSp>
                        <p:nvCxnSpPr>
                          <p:cNvPr id="77" name="Straight Arrow Connector 76"/>
                          <p:cNvCxnSpPr/>
                          <p:nvPr/>
                        </p:nvCxnSpPr>
                        <p:spPr>
                          <a:xfrm>
                            <a:off x="2514600" y="3810000"/>
                            <a:ext cx="3962400" cy="158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headEnd type="arrow"/>
                            <a:tailEnd type="arrow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38" name="Group 93"/>
                        <p:cNvGrpSpPr/>
                        <p:nvPr/>
                      </p:nvGrpSpPr>
                      <p:grpSpPr>
                        <a:xfrm>
                          <a:off x="4648200" y="1524000"/>
                          <a:ext cx="2057400" cy="1371600"/>
                          <a:chOff x="4648200" y="227191"/>
                          <a:chExt cx="2057400" cy="1371600"/>
                        </a:xfrm>
                      </p:grpSpPr>
                      <p:cxnSp>
                        <p:nvCxnSpPr>
                          <p:cNvPr id="95" name="Straight Arrow Connector 94"/>
                          <p:cNvCxnSpPr/>
                          <p:nvPr/>
                        </p:nvCxnSpPr>
                        <p:spPr>
                          <a:xfrm rot="5400000">
                            <a:off x="5333206" y="838200"/>
                            <a:ext cx="457994" cy="794"/>
                          </a:xfrm>
                          <a:prstGeom prst="straightConnector1">
                            <a:avLst/>
                          </a:prstGeom>
                          <a:ln w="25400">
                            <a:solidFill>
                              <a:schemeClr val="tx1"/>
                            </a:solidFill>
                            <a:tailEnd type="arrow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96" name="TextBox 95"/>
                          <p:cNvSpPr txBox="1"/>
                          <p:nvPr/>
                        </p:nvSpPr>
                        <p:spPr>
                          <a:xfrm>
                            <a:off x="4876800" y="227191"/>
                            <a:ext cx="1828800" cy="37959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800" b="1" i="1" baseline="-25000" dirty="0" smtClean="0">
                                <a:latin typeface="Times New Roman" pitchFamily="18" charset="0"/>
                                <a:cs typeface="Times New Roman" pitchFamily="18" charset="0"/>
                              </a:rPr>
                              <a:t>10 sin30 = 5 kN</a:t>
                            </a:r>
                            <a:endParaRPr lang="en-US" sz="2800" b="1" i="1" baseline="-25000" dirty="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grpSp>
                        <p:nvGrpSpPr>
                          <p:cNvPr id="39" name="Group 88"/>
                          <p:cNvGrpSpPr/>
                          <p:nvPr/>
                        </p:nvGrpSpPr>
                        <p:grpSpPr>
                          <a:xfrm>
                            <a:off x="4648200" y="1219994"/>
                            <a:ext cx="915194" cy="228600"/>
                            <a:chOff x="4648200" y="1219994"/>
                            <a:chExt cx="915194" cy="228600"/>
                          </a:xfrm>
                        </p:grpSpPr>
                        <p:cxnSp>
                          <p:nvCxnSpPr>
                            <p:cNvPr id="100" name="Straight Arrow Connector 99"/>
                            <p:cNvCxnSpPr/>
                            <p:nvPr/>
                          </p:nvCxnSpPr>
                          <p:spPr>
                            <a:xfrm>
                              <a:off x="4648200" y="1371600"/>
                              <a:ext cx="914400" cy="1588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  <a:headEnd type="arrow"/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01" name="Straight Connector 100"/>
                            <p:cNvCxnSpPr/>
                            <p:nvPr/>
                          </p:nvCxnSpPr>
                          <p:spPr>
                            <a:xfrm rot="5400000">
                              <a:off x="5448300" y="1333500"/>
                              <a:ext cx="228600" cy="1588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98" name="TextBox 97"/>
                          <p:cNvSpPr txBox="1"/>
                          <p:nvPr/>
                        </p:nvSpPr>
                        <p:spPr>
                          <a:xfrm>
                            <a:off x="5562600" y="609600"/>
                            <a:ext cx="381000" cy="37959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800" b="1" i="1" baseline="-25000" dirty="0" smtClean="0">
                                <a:latin typeface="Times New Roman" pitchFamily="18" charset="0"/>
                                <a:cs typeface="Times New Roman" pitchFamily="18" charset="0"/>
                              </a:rPr>
                              <a:t>D</a:t>
                            </a:r>
                            <a:endParaRPr lang="en-US" sz="2800" b="1" i="1" baseline="-25000" dirty="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sp>
                        <p:nvSpPr>
                          <p:cNvPr id="99" name="TextBox 98"/>
                          <p:cNvSpPr txBox="1"/>
                          <p:nvPr/>
                        </p:nvSpPr>
                        <p:spPr>
                          <a:xfrm>
                            <a:off x="4800600" y="1219200"/>
                            <a:ext cx="685800" cy="37959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800" b="1" i="1" baseline="-25000" dirty="0" smtClean="0">
                                <a:latin typeface="Times New Roman" pitchFamily="18" charset="0"/>
                                <a:cs typeface="Times New Roman" pitchFamily="18" charset="0"/>
                              </a:rPr>
                              <a:t>1 m</a:t>
                            </a:r>
                            <a:endParaRPr lang="en-US" sz="2800" b="1" i="1" baseline="-25000" dirty="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02" name="TextBox 101"/>
                        <p:cNvSpPr txBox="1"/>
                        <p:nvPr/>
                      </p:nvSpPr>
                      <p:spPr>
                        <a:xfrm>
                          <a:off x="4495800" y="1981200"/>
                          <a:ext cx="381000" cy="37959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2800" b="1" i="1" baseline="-25000" dirty="0" smtClean="0">
                              <a:solidFill>
                                <a:srgbClr val="7030A0"/>
                              </a:solidFill>
                              <a:latin typeface="Times New Roman" pitchFamily="18" charset="0"/>
                              <a:cs typeface="Times New Roman" pitchFamily="18" charset="0"/>
                            </a:rPr>
                            <a:t>C</a:t>
                          </a:r>
                          <a:endParaRPr lang="en-US" sz="2800" b="1" i="1" baseline="-25000" dirty="0">
                            <a:solidFill>
                              <a:srgbClr val="7030A0"/>
                            </a:solidFill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p:txBody>
                    </p:sp>
                    <p:cxnSp>
                      <p:nvCxnSpPr>
                        <p:cNvPr id="103" name="Straight Connector 102"/>
                        <p:cNvCxnSpPr/>
                        <p:nvPr/>
                      </p:nvCxnSpPr>
                      <p:spPr>
                        <a:xfrm rot="5400000">
                          <a:off x="4496594" y="2666206"/>
                          <a:ext cx="304800" cy="1588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cxnSp>
                <p:nvCxnSpPr>
                  <p:cNvPr id="109" name="Straight Arrow Connector 108"/>
                  <p:cNvCxnSpPr/>
                  <p:nvPr/>
                </p:nvCxnSpPr>
                <p:spPr>
                  <a:xfrm>
                    <a:off x="3276600" y="2667000"/>
                    <a:ext cx="1371600" cy="1588"/>
                  </a:xfrm>
                  <a:prstGeom prst="straightConnector1">
                    <a:avLst/>
                  </a:prstGeom>
                  <a:ln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3581400" y="2438400"/>
                    <a:ext cx="7620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2  m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108" name="Group 107"/>
                <p:cNvGrpSpPr/>
                <p:nvPr/>
              </p:nvGrpSpPr>
              <p:grpSpPr>
                <a:xfrm>
                  <a:off x="5562600" y="1981200"/>
                  <a:ext cx="2743200" cy="382588"/>
                  <a:chOff x="5562600" y="1981200"/>
                  <a:chExt cx="2743200" cy="382588"/>
                </a:xfrm>
              </p:grpSpPr>
              <p:cxnSp>
                <p:nvCxnSpPr>
                  <p:cNvPr id="105" name="Straight Arrow Connector 104"/>
                  <p:cNvCxnSpPr/>
                  <p:nvPr/>
                </p:nvCxnSpPr>
                <p:spPr>
                  <a:xfrm rot="10800000">
                    <a:off x="5562600" y="2362200"/>
                    <a:ext cx="762000" cy="1588"/>
                  </a:xfrm>
                  <a:prstGeom prst="straightConnector1">
                    <a:avLst/>
                  </a:prstGeom>
                  <a:ln w="22225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6096000" y="1981200"/>
                    <a:ext cx="2209800" cy="3795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i="1" baseline="-25000" dirty="0" smtClean="0">
                        <a:latin typeface="Times New Roman" pitchFamily="18" charset="0"/>
                        <a:cs typeface="Times New Roman" pitchFamily="18" charset="0"/>
                      </a:rPr>
                      <a:t>10 cos30 =8.66 kN </a:t>
                    </a:r>
                    <a:endParaRPr lang="en-US" sz="2800" b="1" i="1" baseline="-250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</p:grpSp>
        </p:grpSp>
        <p:cxnSp>
          <p:nvCxnSpPr>
            <p:cNvPr id="123" name="Straight Arrow Connector 122"/>
            <p:cNvCxnSpPr/>
            <p:nvPr/>
          </p:nvCxnSpPr>
          <p:spPr>
            <a:xfrm>
              <a:off x="1600200" y="2362200"/>
              <a:ext cx="609600" cy="15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1219200" y="21336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sz="28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6" name="Slide Number Placeholder 1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7010400" y="228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Example 6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/>
          <p:nvPr/>
        </p:nvGrpSpPr>
        <p:grpSpPr>
          <a:xfrm>
            <a:off x="3657600" y="1447800"/>
            <a:ext cx="4495800" cy="1600994"/>
            <a:chOff x="1651819" y="2819400"/>
            <a:chExt cx="5510981" cy="1600994"/>
          </a:xfrm>
        </p:grpSpPr>
        <p:sp>
          <p:nvSpPr>
            <p:cNvPr id="14" name="TextBox 13"/>
            <p:cNvSpPr txBox="1"/>
            <p:nvPr/>
          </p:nvSpPr>
          <p:spPr>
            <a:xfrm>
              <a:off x="6705600" y="3048000"/>
              <a:ext cx="4572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b="1" baseline="-25000" dirty="0"/>
            </a:p>
          </p:txBody>
        </p:sp>
        <p:cxnSp>
          <p:nvCxnSpPr>
            <p:cNvPr id="1027" name="AutoShape 3"/>
            <p:cNvCxnSpPr>
              <a:cxnSpLocks noChangeShapeType="1"/>
            </p:cNvCxnSpPr>
            <p:nvPr/>
          </p:nvCxnSpPr>
          <p:spPr bwMode="auto">
            <a:xfrm rot="5400000" flipH="1" flipV="1">
              <a:off x="1462088" y="3900488"/>
              <a:ext cx="1038225" cy="1588"/>
            </a:xfrm>
            <a:prstGeom prst="straightConnector1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stealth" w="lg" len="lg"/>
            </a:ln>
          </p:spPr>
        </p:cxnSp>
        <p:sp>
          <p:nvSpPr>
            <p:cNvPr id="13" name="TextBox 12"/>
            <p:cNvSpPr txBox="1"/>
            <p:nvPr/>
          </p:nvSpPr>
          <p:spPr>
            <a:xfrm>
              <a:off x="1651819" y="2819400"/>
              <a:ext cx="45720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981200" y="3352800"/>
              <a:ext cx="4572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3581400" y="30480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= 8.83 kN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819400" y="1981200"/>
            <a:ext cx="1066800" cy="158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514600" y="2057400"/>
            <a:ext cx="1371600" cy="9144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33600" y="29718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Arc 42"/>
          <p:cNvSpPr/>
          <p:nvPr/>
        </p:nvSpPr>
        <p:spPr>
          <a:xfrm rot="11666944">
            <a:off x="3271633" y="1780986"/>
            <a:ext cx="304800" cy="609600"/>
          </a:xfrm>
          <a:prstGeom prst="arc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438400" y="2209800"/>
            <a:ext cx="8382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45.55</a:t>
            </a:r>
            <a:r>
              <a:rPr lang="en-US" sz="2800" b="1" i="1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  <a:endParaRPr lang="en-US" sz="2800" b="1" i="1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52600" y="4724400"/>
            <a:ext cx="457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12.36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tanα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 H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(8.83/8.66)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α= 45.55</a:t>
            </a:r>
            <a:r>
              <a:rPr lang="en-US" sz="2400" b="1" i="1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800" y="17526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= 8.66 kN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4057650"/>
            <a:ext cx="29718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6"/>
          <p:cNvGrpSpPr/>
          <p:nvPr/>
        </p:nvGrpSpPr>
        <p:grpSpPr>
          <a:xfrm>
            <a:off x="5638800" y="990600"/>
            <a:ext cx="2133600" cy="685800"/>
            <a:chOff x="6553200" y="3733800"/>
            <a:chExt cx="2133600" cy="685800"/>
          </a:xfrm>
        </p:grpSpPr>
        <p:sp>
          <p:nvSpPr>
            <p:cNvPr id="60" name="TextBox 59"/>
            <p:cNvSpPr txBox="1"/>
            <p:nvPr/>
          </p:nvSpPr>
          <p:spPr>
            <a:xfrm>
              <a:off x="6553200" y="3733800"/>
              <a:ext cx="2133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10 kN/m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" name="Group 73"/>
            <p:cNvGrpSpPr/>
            <p:nvPr/>
          </p:nvGrpSpPr>
          <p:grpSpPr>
            <a:xfrm>
              <a:off x="6629400" y="4343400"/>
              <a:ext cx="533400" cy="76200"/>
              <a:chOff x="3657600" y="4267200"/>
              <a:chExt cx="533400" cy="7620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 flipV="1">
                <a:off x="3657600" y="4267200"/>
                <a:ext cx="228600" cy="7620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886200" y="4267200"/>
                <a:ext cx="304800" cy="158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36"/>
          <p:cNvGrpSpPr/>
          <p:nvPr/>
        </p:nvGrpSpPr>
        <p:grpSpPr>
          <a:xfrm>
            <a:off x="1143000" y="609600"/>
            <a:ext cx="5029200" cy="1522591"/>
            <a:chOff x="2209800" y="3733800"/>
            <a:chExt cx="5029200" cy="1522591"/>
          </a:xfrm>
        </p:grpSpPr>
        <p:grpSp>
          <p:nvGrpSpPr>
            <p:cNvPr id="6" name="Group 94"/>
            <p:cNvGrpSpPr/>
            <p:nvPr/>
          </p:nvGrpSpPr>
          <p:grpSpPr>
            <a:xfrm>
              <a:off x="2209800" y="4343400"/>
              <a:ext cx="5029200" cy="912991"/>
              <a:chOff x="2209800" y="4038600"/>
              <a:chExt cx="5029200" cy="912991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4572000" y="4572000"/>
                <a:ext cx="6858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 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209800" y="4419600"/>
                <a:ext cx="3810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858000" y="4343400"/>
                <a:ext cx="3810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7" name="Group 93"/>
              <p:cNvGrpSpPr/>
              <p:nvPr/>
            </p:nvGrpSpPr>
            <p:grpSpPr>
              <a:xfrm>
                <a:off x="2742406" y="4038600"/>
                <a:ext cx="3963988" cy="611188"/>
                <a:chOff x="2742406" y="4038600"/>
                <a:chExt cx="3963988" cy="611188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743200" y="4648200"/>
                  <a:ext cx="3962400" cy="1588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92"/>
                <p:cNvGrpSpPr/>
                <p:nvPr/>
              </p:nvGrpSpPr>
              <p:grpSpPr>
                <a:xfrm>
                  <a:off x="2742406" y="4038600"/>
                  <a:ext cx="3963988" cy="610394"/>
                  <a:chOff x="2742406" y="4038600"/>
                  <a:chExt cx="3963988" cy="610394"/>
                </a:xfrm>
              </p:grpSpPr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743200" y="4038600"/>
                    <a:ext cx="3962400" cy="45720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/>
                  <p:cNvCxnSpPr/>
                  <p:nvPr/>
                </p:nvCxnSpPr>
                <p:spPr>
                  <a:xfrm rot="5400000">
                    <a:off x="6629400" y="4572000"/>
                    <a:ext cx="1524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 rot="5400000">
                    <a:off x="6400800" y="4572000"/>
                    <a:ext cx="1524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rot="5400000">
                    <a:off x="6057900" y="4533900"/>
                    <a:ext cx="2286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rot="5400000">
                    <a:off x="2438400" y="4343400"/>
                    <a:ext cx="6096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 rot="5400000">
                    <a:off x="2781300" y="4381500"/>
                    <a:ext cx="5334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rot="5400000">
                    <a:off x="3353040" y="4419046"/>
                    <a:ext cx="456406" cy="1902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/>
                  <p:cNvCxnSpPr/>
                  <p:nvPr/>
                </p:nvCxnSpPr>
                <p:spPr>
                  <a:xfrm rot="5400000">
                    <a:off x="4038600" y="4419600"/>
                    <a:ext cx="4572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 rot="5400000">
                    <a:off x="4800600" y="4495006"/>
                    <a:ext cx="3048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rot="5400000">
                    <a:off x="5410200" y="4495800"/>
                    <a:ext cx="3048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96" name="TextBox 95"/>
            <p:cNvSpPr txBox="1"/>
            <p:nvPr/>
          </p:nvSpPr>
          <p:spPr>
            <a:xfrm>
              <a:off x="2590800" y="3733800"/>
              <a:ext cx="2133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30 kN/m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9" name="Group 103"/>
            <p:cNvGrpSpPr/>
            <p:nvPr/>
          </p:nvGrpSpPr>
          <p:grpSpPr>
            <a:xfrm>
              <a:off x="2743200" y="4267200"/>
              <a:ext cx="1219200" cy="381000"/>
              <a:chOff x="2743200" y="4267200"/>
              <a:chExt cx="1219200" cy="381000"/>
            </a:xfrm>
          </p:grpSpPr>
          <p:cxnSp>
            <p:nvCxnSpPr>
              <p:cNvPr id="99" name="Straight Arrow Connector 98"/>
              <p:cNvCxnSpPr/>
              <p:nvPr/>
            </p:nvCxnSpPr>
            <p:spPr>
              <a:xfrm rot="10800000" flipV="1">
                <a:off x="2743200" y="4267200"/>
                <a:ext cx="533400" cy="381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276600" y="4267200"/>
                <a:ext cx="6858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105"/>
          <p:cNvGrpSpPr/>
          <p:nvPr/>
        </p:nvGrpSpPr>
        <p:grpSpPr>
          <a:xfrm>
            <a:off x="609600" y="4267200"/>
            <a:ext cx="7239000" cy="534194"/>
            <a:chOff x="609600" y="3962400"/>
            <a:chExt cx="7239000" cy="534194"/>
          </a:xfrm>
        </p:grpSpPr>
        <p:grpSp>
          <p:nvGrpSpPr>
            <p:cNvPr id="11" name="Group 77"/>
            <p:cNvGrpSpPr/>
            <p:nvPr/>
          </p:nvGrpSpPr>
          <p:grpSpPr>
            <a:xfrm>
              <a:off x="1676400" y="4114800"/>
              <a:ext cx="4039394" cy="381794"/>
              <a:chOff x="1676400" y="4114800"/>
              <a:chExt cx="4039394" cy="38179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1676400" y="4114800"/>
                <a:ext cx="4038600" cy="381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47"/>
              <p:cNvGrpSpPr/>
              <p:nvPr/>
            </p:nvGrpSpPr>
            <p:grpSpPr>
              <a:xfrm>
                <a:off x="4572000" y="4114800"/>
                <a:ext cx="1143794" cy="381794"/>
                <a:chOff x="4572000" y="4114800"/>
                <a:chExt cx="1143794" cy="381794"/>
              </a:xfrm>
            </p:grpSpPr>
            <p:cxnSp>
              <p:nvCxnSpPr>
                <p:cNvPr id="42" name="Straight Arrow Connector 41"/>
                <p:cNvCxnSpPr/>
                <p:nvPr/>
              </p:nvCxnSpPr>
              <p:spPr>
                <a:xfrm rot="5400000">
                  <a:off x="5524500" y="4305300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 rot="5400000">
                  <a:off x="43822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rot="5400000">
                  <a:off x="46108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rot="5400000">
                  <a:off x="48394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rot="5400000">
                  <a:off x="50680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rot="5400000">
                  <a:off x="52966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48"/>
              <p:cNvGrpSpPr/>
              <p:nvPr/>
            </p:nvGrpSpPr>
            <p:grpSpPr>
              <a:xfrm>
                <a:off x="3200400" y="4114800"/>
                <a:ext cx="1143794" cy="381794"/>
                <a:chOff x="4572000" y="4114800"/>
                <a:chExt cx="1143794" cy="381794"/>
              </a:xfrm>
            </p:grpSpPr>
            <p:cxnSp>
              <p:nvCxnSpPr>
                <p:cNvPr id="50" name="Straight Arrow Connector 49"/>
                <p:cNvCxnSpPr/>
                <p:nvPr/>
              </p:nvCxnSpPr>
              <p:spPr>
                <a:xfrm rot="5400000">
                  <a:off x="5524500" y="4305300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5400000">
                  <a:off x="43822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 rot="5400000">
                  <a:off x="46108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rot="5400000">
                  <a:off x="48394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5400000">
                  <a:off x="50680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rot="5400000">
                  <a:off x="5296694" y="4304506"/>
                  <a:ext cx="381000" cy="15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Straight Arrow Connector 60"/>
              <p:cNvCxnSpPr/>
              <p:nvPr/>
            </p:nvCxnSpPr>
            <p:spPr>
              <a:xfrm rot="5400000">
                <a:off x="2628900" y="4305300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rot="5400000">
                <a:off x="14866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rot="5400000">
                <a:off x="17152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rot="5400000">
                <a:off x="19438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rot="5400000">
                <a:off x="21724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rot="5400000">
                <a:off x="24010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rot="5400000">
                <a:off x="2782094" y="4304506"/>
                <a:ext cx="3810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5715000" y="3962400"/>
              <a:ext cx="2133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10 kN/m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09600" y="4114800"/>
              <a:ext cx="2133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10 kN/m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Group 107"/>
          <p:cNvGrpSpPr/>
          <p:nvPr/>
        </p:nvGrpSpPr>
        <p:grpSpPr>
          <a:xfrm>
            <a:off x="609600" y="3124200"/>
            <a:ext cx="7315200" cy="534194"/>
            <a:chOff x="609600" y="3276600"/>
            <a:chExt cx="7315200" cy="534194"/>
          </a:xfrm>
        </p:grpSpPr>
        <p:sp>
          <p:nvSpPr>
            <p:cNvPr id="84" name="Right Triangle 83"/>
            <p:cNvSpPr/>
            <p:nvPr/>
          </p:nvSpPr>
          <p:spPr>
            <a:xfrm>
              <a:off x="1676400" y="3276600"/>
              <a:ext cx="3962400" cy="533400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09600" y="3276600"/>
              <a:ext cx="2133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20 kN/m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5400000">
              <a:off x="1752600" y="3581400"/>
              <a:ext cx="4572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rot="5400000">
              <a:off x="2247900" y="3619500"/>
              <a:ext cx="381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5400000">
              <a:off x="2743200" y="3657600"/>
              <a:ext cx="3048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rot="5400000">
              <a:off x="3390900" y="3695700"/>
              <a:ext cx="2286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rot="5400000">
              <a:off x="3962400" y="3733800"/>
              <a:ext cx="1524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6" idx="0"/>
              <a:endCxn id="84" idx="2"/>
            </p:cNvCxnSpPr>
            <p:nvPr/>
          </p:nvCxnSpPr>
          <p:spPr>
            <a:xfrm rot="16200000" flipH="1">
              <a:off x="1409700" y="3543300"/>
              <a:ext cx="5334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5791200" y="3429000"/>
              <a:ext cx="2133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0 kN/m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6" name="Group 113"/>
          <p:cNvGrpSpPr/>
          <p:nvPr/>
        </p:nvGrpSpPr>
        <p:grpSpPr>
          <a:xfrm>
            <a:off x="2895600" y="3962400"/>
            <a:ext cx="381000" cy="304800"/>
            <a:chOff x="3276600" y="3963194"/>
            <a:chExt cx="381000" cy="304800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3276600" y="4114800"/>
              <a:ext cx="3810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5400000">
              <a:off x="3352006" y="4114800"/>
              <a:ext cx="3048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29"/>
          <p:cNvGrpSpPr/>
          <p:nvPr/>
        </p:nvGrpSpPr>
        <p:grpSpPr>
          <a:xfrm>
            <a:off x="1676400" y="2667000"/>
            <a:ext cx="2590800" cy="1446391"/>
            <a:chOff x="1676400" y="2667000"/>
            <a:chExt cx="2590800" cy="1446391"/>
          </a:xfrm>
        </p:grpSpPr>
        <p:cxnSp>
          <p:nvCxnSpPr>
            <p:cNvPr id="119" name="Straight Arrow Connector 118"/>
            <p:cNvCxnSpPr/>
            <p:nvPr/>
          </p:nvCxnSpPr>
          <p:spPr>
            <a:xfrm rot="5400000">
              <a:off x="2401094" y="3390106"/>
              <a:ext cx="533400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1828800" y="2667000"/>
              <a:ext cx="24384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baseline="-25000" dirty="0" smtClean="0">
                  <a:latin typeface="Times New Roman" pitchFamily="18" charset="0"/>
                  <a:cs typeface="Times New Roman" pitchFamily="18" charset="0"/>
                </a:rPr>
                <a:t>0.5 x 20 x 4 </a:t>
              </a:r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=40 kN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>
              <a:off x="1676400" y="3810000"/>
              <a:ext cx="9906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1828800" y="3733800"/>
              <a:ext cx="8382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4/3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" name="Group 128"/>
          <p:cNvGrpSpPr/>
          <p:nvPr/>
        </p:nvGrpSpPr>
        <p:grpSpPr>
          <a:xfrm>
            <a:off x="1676400" y="3733800"/>
            <a:ext cx="3733800" cy="1598791"/>
            <a:chOff x="1676400" y="3733800"/>
            <a:chExt cx="3733800" cy="1598791"/>
          </a:xfrm>
        </p:grpSpPr>
        <p:cxnSp>
          <p:nvCxnSpPr>
            <p:cNvPr id="120" name="Straight Arrow Connector 119"/>
            <p:cNvCxnSpPr/>
            <p:nvPr/>
          </p:nvCxnSpPr>
          <p:spPr>
            <a:xfrm rot="5400000">
              <a:off x="3467894" y="4380706"/>
              <a:ext cx="533400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3352800" y="3733800"/>
              <a:ext cx="20574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baseline="-25000" dirty="0" smtClean="0">
                  <a:latin typeface="Times New Roman" pitchFamily="18" charset="0"/>
                  <a:cs typeface="Times New Roman" pitchFamily="18" charset="0"/>
                </a:rPr>
                <a:t>10 x 4 </a:t>
              </a:r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= 40 kN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>
              <a:off x="1676400" y="5105400"/>
              <a:ext cx="20574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2286000" y="4953000"/>
              <a:ext cx="8382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4/2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2" name="Isosceles Triangle 81"/>
          <p:cNvSpPr/>
          <p:nvPr/>
        </p:nvSpPr>
        <p:spPr>
          <a:xfrm>
            <a:off x="1524000" y="1828800"/>
            <a:ext cx="304800" cy="304800"/>
          </a:xfrm>
          <a:prstGeom prst="triangl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486400" y="1828800"/>
            <a:ext cx="304800" cy="2286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6781800" y="228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Example 7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 rot="10800000">
            <a:off x="1600200" y="1676400"/>
            <a:ext cx="4038600" cy="158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rot="16200000" flipH="1">
            <a:off x="3657600" y="152400"/>
            <a:ext cx="1588" cy="39624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6"/>
          <p:cNvGrpSpPr/>
          <p:nvPr/>
        </p:nvGrpSpPr>
        <p:grpSpPr>
          <a:xfrm>
            <a:off x="5638800" y="990600"/>
            <a:ext cx="2133600" cy="685800"/>
            <a:chOff x="6553200" y="3733800"/>
            <a:chExt cx="2133600" cy="685800"/>
          </a:xfrm>
        </p:grpSpPr>
        <p:sp>
          <p:nvSpPr>
            <p:cNvPr id="60" name="TextBox 59"/>
            <p:cNvSpPr txBox="1"/>
            <p:nvPr/>
          </p:nvSpPr>
          <p:spPr>
            <a:xfrm>
              <a:off x="6553200" y="3733800"/>
              <a:ext cx="2133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10 kN/m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73"/>
            <p:cNvGrpSpPr/>
            <p:nvPr/>
          </p:nvGrpSpPr>
          <p:grpSpPr>
            <a:xfrm>
              <a:off x="6629400" y="4343400"/>
              <a:ext cx="533400" cy="76200"/>
              <a:chOff x="3657600" y="4267200"/>
              <a:chExt cx="533400" cy="7620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10800000" flipV="1">
                <a:off x="3657600" y="4267200"/>
                <a:ext cx="228600" cy="7620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886200" y="4267200"/>
                <a:ext cx="304800" cy="158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6"/>
          <p:cNvGrpSpPr/>
          <p:nvPr/>
        </p:nvGrpSpPr>
        <p:grpSpPr>
          <a:xfrm>
            <a:off x="1143000" y="609600"/>
            <a:ext cx="5029200" cy="1522591"/>
            <a:chOff x="2209800" y="3733800"/>
            <a:chExt cx="5029200" cy="1522591"/>
          </a:xfrm>
        </p:grpSpPr>
        <p:grpSp>
          <p:nvGrpSpPr>
            <p:cNvPr id="5" name="Group 94"/>
            <p:cNvGrpSpPr/>
            <p:nvPr/>
          </p:nvGrpSpPr>
          <p:grpSpPr>
            <a:xfrm>
              <a:off x="2209800" y="4343400"/>
              <a:ext cx="5029200" cy="912991"/>
              <a:chOff x="2209800" y="4038600"/>
              <a:chExt cx="5029200" cy="912991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4572000" y="4572000"/>
                <a:ext cx="6858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 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209800" y="4419600"/>
                <a:ext cx="3810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858000" y="4343400"/>
                <a:ext cx="3810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6" name="Group 93"/>
              <p:cNvGrpSpPr/>
              <p:nvPr/>
            </p:nvGrpSpPr>
            <p:grpSpPr>
              <a:xfrm>
                <a:off x="2742406" y="4038600"/>
                <a:ext cx="3963988" cy="611188"/>
                <a:chOff x="2742406" y="4038600"/>
                <a:chExt cx="3963988" cy="611188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743200" y="4648200"/>
                  <a:ext cx="3962400" cy="1588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Group 92"/>
                <p:cNvGrpSpPr/>
                <p:nvPr/>
              </p:nvGrpSpPr>
              <p:grpSpPr>
                <a:xfrm>
                  <a:off x="2742406" y="4038600"/>
                  <a:ext cx="3963988" cy="610394"/>
                  <a:chOff x="2742406" y="4038600"/>
                  <a:chExt cx="3963988" cy="610394"/>
                </a:xfrm>
              </p:grpSpPr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2743200" y="4038600"/>
                    <a:ext cx="3962400" cy="45720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/>
                  <p:cNvCxnSpPr/>
                  <p:nvPr/>
                </p:nvCxnSpPr>
                <p:spPr>
                  <a:xfrm rot="5400000">
                    <a:off x="6629400" y="4572000"/>
                    <a:ext cx="1524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/>
                  <p:cNvCxnSpPr/>
                  <p:nvPr/>
                </p:nvCxnSpPr>
                <p:spPr>
                  <a:xfrm rot="5400000">
                    <a:off x="6400800" y="4572000"/>
                    <a:ext cx="1524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/>
                  <p:cNvCxnSpPr/>
                  <p:nvPr/>
                </p:nvCxnSpPr>
                <p:spPr>
                  <a:xfrm rot="5400000">
                    <a:off x="6057900" y="4533900"/>
                    <a:ext cx="2286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rot="5400000">
                    <a:off x="2438400" y="4343400"/>
                    <a:ext cx="6096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/>
                  <p:cNvCxnSpPr/>
                  <p:nvPr/>
                </p:nvCxnSpPr>
                <p:spPr>
                  <a:xfrm rot="5400000">
                    <a:off x="2781300" y="4381500"/>
                    <a:ext cx="5334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/>
                  <p:cNvCxnSpPr/>
                  <p:nvPr/>
                </p:nvCxnSpPr>
                <p:spPr>
                  <a:xfrm rot="5400000">
                    <a:off x="3353040" y="4419046"/>
                    <a:ext cx="456406" cy="1902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/>
                  <p:cNvCxnSpPr/>
                  <p:nvPr/>
                </p:nvCxnSpPr>
                <p:spPr>
                  <a:xfrm rot="5400000">
                    <a:off x="4038600" y="4419600"/>
                    <a:ext cx="4572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 rot="5400000">
                    <a:off x="4800600" y="4495006"/>
                    <a:ext cx="3048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/>
                  <p:cNvCxnSpPr/>
                  <p:nvPr/>
                </p:nvCxnSpPr>
                <p:spPr>
                  <a:xfrm rot="5400000">
                    <a:off x="5410200" y="4495800"/>
                    <a:ext cx="304800" cy="158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96" name="TextBox 95"/>
            <p:cNvSpPr txBox="1"/>
            <p:nvPr/>
          </p:nvSpPr>
          <p:spPr>
            <a:xfrm>
              <a:off x="2590800" y="3733800"/>
              <a:ext cx="2133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30 kN/m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" name="Group 103"/>
            <p:cNvGrpSpPr/>
            <p:nvPr/>
          </p:nvGrpSpPr>
          <p:grpSpPr>
            <a:xfrm>
              <a:off x="2743200" y="4267200"/>
              <a:ext cx="1219200" cy="381000"/>
              <a:chOff x="2743200" y="4267200"/>
              <a:chExt cx="1219200" cy="381000"/>
            </a:xfrm>
          </p:grpSpPr>
          <p:cxnSp>
            <p:nvCxnSpPr>
              <p:cNvPr id="99" name="Straight Arrow Connector 98"/>
              <p:cNvCxnSpPr/>
              <p:nvPr/>
            </p:nvCxnSpPr>
            <p:spPr>
              <a:xfrm rot="10800000" flipV="1">
                <a:off x="2743200" y="4267200"/>
                <a:ext cx="533400" cy="3810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276600" y="4267200"/>
                <a:ext cx="6858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Isosceles Triangle 81"/>
          <p:cNvSpPr/>
          <p:nvPr/>
        </p:nvSpPr>
        <p:spPr>
          <a:xfrm>
            <a:off x="1524000" y="1828800"/>
            <a:ext cx="304800" cy="304800"/>
          </a:xfrm>
          <a:prstGeom prst="triangl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486400" y="1828800"/>
            <a:ext cx="304800" cy="2286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1524000" y="2667000"/>
            <a:ext cx="4267200" cy="1674991"/>
            <a:chOff x="1524000" y="2667000"/>
            <a:chExt cx="4267200" cy="1674991"/>
          </a:xfrm>
        </p:grpSpPr>
        <p:sp>
          <p:nvSpPr>
            <p:cNvPr id="98" name="Isosceles Triangle 97"/>
            <p:cNvSpPr/>
            <p:nvPr/>
          </p:nvSpPr>
          <p:spPr>
            <a:xfrm>
              <a:off x="1524000" y="3657600"/>
              <a:ext cx="304800" cy="304800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29"/>
            <p:cNvGrpSpPr/>
            <p:nvPr/>
          </p:nvGrpSpPr>
          <p:grpSpPr>
            <a:xfrm>
              <a:off x="1676400" y="2667000"/>
              <a:ext cx="1676400" cy="1446391"/>
              <a:chOff x="1676400" y="2667000"/>
              <a:chExt cx="1676400" cy="1446391"/>
            </a:xfrm>
          </p:grpSpPr>
          <p:cxnSp>
            <p:nvCxnSpPr>
              <p:cNvPr id="119" name="Straight Arrow Connector 118"/>
              <p:cNvCxnSpPr/>
              <p:nvPr/>
            </p:nvCxnSpPr>
            <p:spPr>
              <a:xfrm rot="5400000">
                <a:off x="2401094" y="3390106"/>
                <a:ext cx="533400" cy="1588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/>
              <p:cNvSpPr txBox="1"/>
              <p:nvPr/>
            </p:nvSpPr>
            <p:spPr>
              <a:xfrm>
                <a:off x="2438400" y="2667000"/>
                <a:ext cx="9144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40 kN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24" name="Straight Arrow Connector 123"/>
              <p:cNvCxnSpPr/>
              <p:nvPr/>
            </p:nvCxnSpPr>
            <p:spPr>
              <a:xfrm>
                <a:off x="1676400" y="3810000"/>
                <a:ext cx="9906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1828800" y="3733800"/>
                <a:ext cx="8382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4/3 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7" name="Group 128"/>
            <p:cNvGrpSpPr/>
            <p:nvPr/>
          </p:nvGrpSpPr>
          <p:grpSpPr>
            <a:xfrm>
              <a:off x="1676400" y="2743200"/>
              <a:ext cx="2895600" cy="1598791"/>
              <a:chOff x="1676400" y="3733800"/>
              <a:chExt cx="2895600" cy="1598791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 rot="5400000">
                <a:off x="3467894" y="4380706"/>
                <a:ext cx="533400" cy="1588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/>
              <p:cNvSpPr txBox="1"/>
              <p:nvPr/>
            </p:nvSpPr>
            <p:spPr>
              <a:xfrm>
                <a:off x="3657600" y="3733800"/>
                <a:ext cx="9144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40 kN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26" name="Straight Arrow Connector 125"/>
              <p:cNvCxnSpPr/>
              <p:nvPr/>
            </p:nvCxnSpPr>
            <p:spPr>
              <a:xfrm>
                <a:off x="1676400" y="5105400"/>
                <a:ext cx="20574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/>
              <p:cNvSpPr txBox="1"/>
              <p:nvPr/>
            </p:nvSpPr>
            <p:spPr>
              <a:xfrm>
                <a:off x="2286000" y="4953000"/>
                <a:ext cx="8382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4/2 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676400" y="3657600"/>
              <a:ext cx="3962400" cy="1588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5486400" y="3657600"/>
              <a:ext cx="304800" cy="22860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447800" y="3657600"/>
            <a:ext cx="4648200" cy="1285220"/>
            <a:chOff x="1447800" y="3657600"/>
            <a:chExt cx="4648200" cy="1285220"/>
          </a:xfrm>
        </p:grpSpPr>
        <p:sp>
          <p:nvSpPr>
            <p:cNvPr id="104" name="TextBox 103"/>
            <p:cNvSpPr txBox="1"/>
            <p:nvPr/>
          </p:nvSpPr>
          <p:spPr>
            <a:xfrm>
              <a:off x="5410200" y="42672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sz="2800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6" name="Straight Arrow Connector 105"/>
            <p:cNvCxnSpPr>
              <a:endCxn id="101" idx="0"/>
            </p:cNvCxnSpPr>
            <p:nvPr/>
          </p:nvCxnSpPr>
          <p:spPr>
            <a:xfrm rot="5400000" flipH="1" flipV="1">
              <a:off x="5333206" y="3962400"/>
              <a:ext cx="610394" cy="794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rot="5400000" flipH="1" flipV="1">
              <a:off x="1296194" y="4037806"/>
              <a:ext cx="762000" cy="158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1447800" y="4419600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sz="2800" b="1" baseline="-25000" dirty="0" smtClean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sz="2800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127" name="Straight Arrow Connector 126"/>
          <p:cNvCxnSpPr>
            <a:stCxn id="82" idx="3"/>
          </p:cNvCxnSpPr>
          <p:nvPr/>
        </p:nvCxnSpPr>
        <p:spPr>
          <a:xfrm rot="16200000" flipH="1">
            <a:off x="3657600" y="152400"/>
            <a:ext cx="1588" cy="39624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1"/>
          <p:cNvSpPr>
            <a:spLocks noChangeArrowheads="1"/>
          </p:cNvSpPr>
          <p:nvPr/>
        </p:nvSpPr>
        <p:spPr bwMode="auto">
          <a:xfrm>
            <a:off x="457200" y="3581400"/>
            <a:ext cx="8305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40 - 40 + 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80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[40 x (4/3)] – [40 x (4/2)] +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4 )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(53.2+80)/4 = 133.2/4 = 33.3 kN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80 – 33.3  = 46.7 kN</a:t>
            </a: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6" name="Slide Number Placeholder 1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1981200" y="685800"/>
            <a:ext cx="4267200" cy="1674991"/>
            <a:chOff x="1524000" y="2667000"/>
            <a:chExt cx="4267200" cy="1674991"/>
          </a:xfrm>
        </p:grpSpPr>
        <p:sp>
          <p:nvSpPr>
            <p:cNvPr id="108" name="Isosceles Triangle 107"/>
            <p:cNvSpPr/>
            <p:nvPr/>
          </p:nvSpPr>
          <p:spPr>
            <a:xfrm>
              <a:off x="1524000" y="3657600"/>
              <a:ext cx="304800" cy="304800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29"/>
            <p:cNvGrpSpPr/>
            <p:nvPr/>
          </p:nvGrpSpPr>
          <p:grpSpPr>
            <a:xfrm>
              <a:off x="1676400" y="2667000"/>
              <a:ext cx="1676400" cy="1446391"/>
              <a:chOff x="1676400" y="2667000"/>
              <a:chExt cx="1676400" cy="1446391"/>
            </a:xfrm>
          </p:grpSpPr>
          <p:cxnSp>
            <p:nvCxnSpPr>
              <p:cNvPr id="127" name="Straight Arrow Connector 126"/>
              <p:cNvCxnSpPr/>
              <p:nvPr/>
            </p:nvCxnSpPr>
            <p:spPr>
              <a:xfrm rot="5400000">
                <a:off x="2401094" y="3390106"/>
                <a:ext cx="533400" cy="1588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/>
              <p:cNvSpPr txBox="1"/>
              <p:nvPr/>
            </p:nvSpPr>
            <p:spPr>
              <a:xfrm>
                <a:off x="2438400" y="2667000"/>
                <a:ext cx="9144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40 kN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29" name="Straight Arrow Connector 128"/>
              <p:cNvCxnSpPr/>
              <p:nvPr/>
            </p:nvCxnSpPr>
            <p:spPr>
              <a:xfrm>
                <a:off x="1676400" y="3810000"/>
                <a:ext cx="9906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1828800" y="3733800"/>
                <a:ext cx="8382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4/3 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3" name="Group 128"/>
            <p:cNvGrpSpPr/>
            <p:nvPr/>
          </p:nvGrpSpPr>
          <p:grpSpPr>
            <a:xfrm>
              <a:off x="1676400" y="2743200"/>
              <a:ext cx="2895600" cy="1598791"/>
              <a:chOff x="1676400" y="3733800"/>
              <a:chExt cx="2895600" cy="1598791"/>
            </a:xfrm>
          </p:grpSpPr>
          <p:cxnSp>
            <p:nvCxnSpPr>
              <p:cNvPr id="118" name="Straight Arrow Connector 117"/>
              <p:cNvCxnSpPr/>
              <p:nvPr/>
            </p:nvCxnSpPr>
            <p:spPr>
              <a:xfrm rot="5400000">
                <a:off x="3467894" y="4380706"/>
                <a:ext cx="533400" cy="1588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/>
              <p:cNvSpPr txBox="1"/>
              <p:nvPr/>
            </p:nvSpPr>
            <p:spPr>
              <a:xfrm>
                <a:off x="3657600" y="3733800"/>
                <a:ext cx="9144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40 kN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22" name="Straight Arrow Connector 121"/>
              <p:cNvCxnSpPr/>
              <p:nvPr/>
            </p:nvCxnSpPr>
            <p:spPr>
              <a:xfrm>
                <a:off x="1676400" y="5105400"/>
                <a:ext cx="20574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2286000" y="4953000"/>
                <a:ext cx="8382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4/2 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116" name="Straight Connector 115"/>
            <p:cNvCxnSpPr/>
            <p:nvPr/>
          </p:nvCxnSpPr>
          <p:spPr>
            <a:xfrm>
              <a:off x="1676400" y="3657600"/>
              <a:ext cx="3962400" cy="1588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5486400" y="3657600"/>
              <a:ext cx="304800" cy="22860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5791200" y="23622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3" name="Straight Arrow Connector 132"/>
          <p:cNvCxnSpPr/>
          <p:nvPr/>
        </p:nvCxnSpPr>
        <p:spPr>
          <a:xfrm rot="5400000" flipH="1" flipV="1">
            <a:off x="5791200" y="1981200"/>
            <a:ext cx="610394" cy="794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rot="5400000" flipH="1" flipV="1">
            <a:off x="1753394" y="2056606"/>
            <a:ext cx="7620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828800" y="27432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8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6" name="Straight Arrow Connector 135"/>
          <p:cNvCxnSpPr/>
          <p:nvPr/>
        </p:nvCxnSpPr>
        <p:spPr>
          <a:xfrm rot="16200000" flipH="1">
            <a:off x="4114006" y="457994"/>
            <a:ext cx="1588" cy="39624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886200" y="2286000"/>
            <a:ext cx="9144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4 m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Types of supports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752600"/>
            <a:ext cx="2438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 t="1712" r="59318"/>
          <a:stretch>
            <a:fillRect/>
          </a:stretch>
        </p:blipFill>
        <p:spPr bwMode="auto">
          <a:xfrm>
            <a:off x="3886200" y="1905000"/>
            <a:ext cx="1447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 l="40907" t="3767"/>
          <a:stretch>
            <a:fillRect/>
          </a:stretch>
        </p:blipFill>
        <p:spPr bwMode="auto">
          <a:xfrm>
            <a:off x="5638800" y="1828800"/>
            <a:ext cx="1905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3200" y="228600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Unsolved Example 1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0" y="381000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Find the reactions at supports A and B of the loaded beam shown in Fig.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295400"/>
            <a:ext cx="54483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3200" y="228600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Unsolved Example 1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48400" y="4800600"/>
            <a:ext cx="2362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= 27.13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= 12.77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i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= 18.86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="1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= 29.989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α = 25.21</a:t>
            </a:r>
            <a:r>
              <a:rPr lang="en-US" b="1" i="1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114800"/>
            <a:ext cx="2667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762000" y="381000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Find the reactions at supports A and B of the loaded beam shown in Fig.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371600"/>
            <a:ext cx="54483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3200" y="228600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Unsolved Example 2    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00200"/>
            <a:ext cx="55245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762000" y="381000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Find the reactions at supports A and B of the loaded beam shown in Fig.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3200" y="228600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Unsolved Example 2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72200" y="4572000"/>
            <a:ext cx="2362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= 91.65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i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= 90.77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= 42.42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b="1" i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= 100.20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α = 64.95</a:t>
            </a:r>
            <a:r>
              <a:rPr lang="en-US" b="1" i="1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00200"/>
            <a:ext cx="55245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4191000"/>
            <a:ext cx="172402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762000" y="381000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Find the reactions at supports A and B of the loaded beam shown in Fig.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3200" y="228600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Unsolved Example 3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81000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Find the reactions at supports A and B of the loaded beam shown in Fig.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676400"/>
            <a:ext cx="47720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3200" y="228600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Unsolved Example 3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81000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Find the reactions at supports A and B of the loaded beam shown in Fig.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371600"/>
            <a:ext cx="47720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09600" y="3657600"/>
            <a:ext cx="8305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-(20 x 2)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+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+ 60 + 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+ 20= 0,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120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+[(20 x 2)x (2/2)] – (60 x 4)+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- 30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+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9) – (20 x 11)=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(- 40+240 +30 +220)/9 = 450/9 = 50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120 – 50  = 70 kN</a:t>
            </a: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514600" y="2057400"/>
            <a:ext cx="3657600" cy="1285220"/>
            <a:chOff x="2514600" y="2057400"/>
            <a:chExt cx="3657600" cy="1285220"/>
          </a:xfrm>
        </p:grpSpPr>
        <p:grpSp>
          <p:nvGrpSpPr>
            <p:cNvPr id="15" name="Group 14"/>
            <p:cNvGrpSpPr/>
            <p:nvPr/>
          </p:nvGrpSpPr>
          <p:grpSpPr>
            <a:xfrm>
              <a:off x="5486400" y="2133600"/>
              <a:ext cx="685800" cy="1132820"/>
              <a:chOff x="6477000" y="2362200"/>
              <a:chExt cx="685800" cy="113282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477000" y="2971800"/>
                <a:ext cx="68580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2800" b="1" baseline="-25000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en-US" sz="2800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rot="5400000" flipH="1" flipV="1">
                <a:off x="6400006" y="2667000"/>
                <a:ext cx="610394" cy="794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2514600" y="2057400"/>
              <a:ext cx="685800" cy="1285220"/>
              <a:chOff x="2514600" y="2362200"/>
              <a:chExt cx="685800" cy="1285220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rot="5400000" flipH="1" flipV="1">
                <a:off x="2362994" y="2742406"/>
                <a:ext cx="762000" cy="1588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2514600" y="3124200"/>
                <a:ext cx="68580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2800" b="1" baseline="-25000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sz="2800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cxnSp>
        <p:nvCxnSpPr>
          <p:cNvPr id="19" name="Straight Arrow Connector 18"/>
          <p:cNvCxnSpPr/>
          <p:nvPr/>
        </p:nvCxnSpPr>
        <p:spPr>
          <a:xfrm rot="5400000">
            <a:off x="647700" y="2476500"/>
            <a:ext cx="2362200" cy="106680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257800" y="838200"/>
            <a:ext cx="2123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Moment not a force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5105400" y="1143000"/>
            <a:ext cx="609600" cy="45720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1456503">
            <a:off x="2492582" y="1044783"/>
            <a:ext cx="1752600" cy="1752600"/>
          </a:xfrm>
          <a:prstGeom prst="arc">
            <a:avLst>
              <a:gd name="adj1" fmla="val 16200000"/>
              <a:gd name="adj2" fmla="val 271544"/>
            </a:avLst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456503">
            <a:off x="4092783" y="1197182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456503">
            <a:off x="4778581" y="1165018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3991241">
            <a:off x="2255344" y="1036145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rot="5400000">
            <a:off x="800100" y="3314700"/>
            <a:ext cx="2971800" cy="15240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>
            <a:off x="3505200" y="3276600"/>
            <a:ext cx="2895600" cy="30480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 animBg="1"/>
      <p:bldP spid="24" grpId="0" animBg="1"/>
      <p:bldP spid="25" grpId="0" animBg="1"/>
      <p:bldP spid="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3200" y="228600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Unsolved Example 4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81000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Find the reactions at supports A and B of the loaded beam shown in Fig.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67200" y="2590800"/>
            <a:ext cx="6858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3 m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3048794" y="2437606"/>
            <a:ext cx="457200" cy="1588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6172994" y="2361406"/>
            <a:ext cx="457200" cy="1588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76600" y="1981200"/>
            <a:ext cx="3810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77000" y="1828800"/>
            <a:ext cx="3810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438400" y="2133600"/>
            <a:ext cx="3962400" cy="158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438400" y="1295400"/>
            <a:ext cx="3962400" cy="838994"/>
            <a:chOff x="3124200" y="2438400"/>
            <a:chExt cx="3962400" cy="838994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124200" y="2971800"/>
              <a:ext cx="3962400" cy="15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3124200" y="2438400"/>
              <a:ext cx="3962400" cy="838994"/>
              <a:chOff x="3124200" y="2438400"/>
              <a:chExt cx="3962400" cy="838994"/>
            </a:xfrm>
          </p:grpSpPr>
          <p:grpSp>
            <p:nvGrpSpPr>
              <p:cNvPr id="26" name="Group 51"/>
              <p:cNvGrpSpPr/>
              <p:nvPr/>
            </p:nvGrpSpPr>
            <p:grpSpPr>
              <a:xfrm>
                <a:off x="3124200" y="2971800"/>
                <a:ext cx="3962400" cy="305594"/>
                <a:chOff x="1828800" y="4419600"/>
                <a:chExt cx="3657600" cy="305594"/>
              </a:xfrm>
            </p:grpSpPr>
            <p:grpSp>
              <p:nvGrpSpPr>
                <p:cNvPr id="27" name="Group 21"/>
                <p:cNvGrpSpPr/>
                <p:nvPr/>
              </p:nvGrpSpPr>
              <p:grpSpPr>
                <a:xfrm>
                  <a:off x="1828800" y="4419600"/>
                  <a:ext cx="609600" cy="305594"/>
                  <a:chOff x="1828800" y="4419600"/>
                  <a:chExt cx="609600" cy="305594"/>
                </a:xfrm>
              </p:grpSpPr>
              <p:grpSp>
                <p:nvGrpSpPr>
                  <p:cNvPr id="56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18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7" name="Straight Arrow Connector 19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2"/>
                <p:cNvGrpSpPr/>
                <p:nvPr/>
              </p:nvGrpSpPr>
              <p:grpSpPr>
                <a:xfrm>
                  <a:off x="2590800" y="4419600"/>
                  <a:ext cx="609600" cy="305594"/>
                  <a:chOff x="1828800" y="4419600"/>
                  <a:chExt cx="609600" cy="305594"/>
                </a:xfrm>
              </p:grpSpPr>
              <p:grpSp>
                <p:nvGrpSpPr>
                  <p:cNvPr id="50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52" name="Straight Arrow Connector 51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Arrow Connector 52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1" name="Straight Arrow Connector 24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9"/>
                <p:cNvGrpSpPr/>
                <p:nvPr/>
              </p:nvGrpSpPr>
              <p:grpSpPr>
                <a:xfrm>
                  <a:off x="3352800" y="4419600"/>
                  <a:ext cx="609600" cy="305594"/>
                  <a:chOff x="1828800" y="4419600"/>
                  <a:chExt cx="609600" cy="305594"/>
                </a:xfrm>
              </p:grpSpPr>
              <p:grpSp>
                <p:nvGrpSpPr>
                  <p:cNvPr id="44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46" name="Straight Arrow Connector 45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Arrow Connector 46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Arrow Connector 47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Arrow Connector 48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5" name="Straight Arrow Connector 44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36"/>
                <p:cNvGrpSpPr/>
                <p:nvPr/>
              </p:nvGrpSpPr>
              <p:grpSpPr>
                <a:xfrm>
                  <a:off x="4114800" y="4419600"/>
                  <a:ext cx="609600" cy="305594"/>
                  <a:chOff x="1828800" y="4419600"/>
                  <a:chExt cx="609600" cy="305594"/>
                </a:xfrm>
              </p:grpSpPr>
              <p:grpSp>
                <p:nvGrpSpPr>
                  <p:cNvPr id="38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40" name="Straight Arrow Connector 39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Arrow Connector 40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Arrow Connector 41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Arrow Connector 42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9" name="Straight Arrow Connector 38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43"/>
                <p:cNvGrpSpPr/>
                <p:nvPr/>
              </p:nvGrpSpPr>
              <p:grpSpPr>
                <a:xfrm>
                  <a:off x="4876800" y="4419600"/>
                  <a:ext cx="609600" cy="305594"/>
                  <a:chOff x="1828800" y="4419600"/>
                  <a:chExt cx="609600" cy="305594"/>
                </a:xfrm>
              </p:grpSpPr>
              <p:grpSp>
                <p:nvGrpSpPr>
                  <p:cNvPr id="32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34" name="Straight Arrow Connector 33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Arrow Connector 36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3" name="Straight Arrow Connector 32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" name="TextBox 22"/>
              <p:cNvSpPr txBox="1"/>
              <p:nvPr/>
            </p:nvSpPr>
            <p:spPr>
              <a:xfrm>
                <a:off x="5105400" y="2438400"/>
                <a:ext cx="16002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 </a:t>
                </a:r>
                <a:r>
                  <a:rPr lang="en-US" sz="2800" b="1" i="1" baseline="-25000" dirty="0" err="1" smtClean="0">
                    <a:latin typeface="Times New Roman" pitchFamily="18" charset="0"/>
                    <a:cs typeface="Times New Roman" pitchFamily="18" charset="0"/>
                  </a:rPr>
                  <a:t>kN</a:t>
                </a:r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/m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13" name="Group 73"/>
              <p:cNvGrpSpPr/>
              <p:nvPr/>
            </p:nvGrpSpPr>
            <p:grpSpPr>
              <a:xfrm>
                <a:off x="4876800" y="2819400"/>
                <a:ext cx="533400" cy="76200"/>
                <a:chOff x="3657600" y="4267200"/>
                <a:chExt cx="533400" cy="76200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rot="10800000" flipV="1">
                  <a:off x="3657600" y="4267200"/>
                  <a:ext cx="228600" cy="7620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3886200" y="4267200"/>
                  <a:ext cx="304800" cy="15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1" name="Straight Arrow Connector 10"/>
          <p:cNvCxnSpPr/>
          <p:nvPr/>
        </p:nvCxnSpPr>
        <p:spPr>
          <a:xfrm>
            <a:off x="3352800" y="2743200"/>
            <a:ext cx="3048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81200" y="1905000"/>
            <a:ext cx="3810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362200" y="2133600"/>
            <a:ext cx="914400" cy="381179"/>
            <a:chOff x="2438400" y="2135009"/>
            <a:chExt cx="914400" cy="381179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438400" y="2514600"/>
              <a:ext cx="9144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590800" y="2135009"/>
              <a:ext cx="609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1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7" name="Rectangle 1"/>
          <p:cNvSpPr>
            <a:spLocks noChangeArrowheads="1"/>
          </p:cNvSpPr>
          <p:nvPr/>
        </p:nvSpPr>
        <p:spPr bwMode="auto">
          <a:xfrm>
            <a:off x="457200" y="3581400"/>
            <a:ext cx="8305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(4 x 4)+ 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16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[(4 x 4) x 1] +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3 )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(16)/3 = 5.33 kN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16 – 5.33  = 10.67 kN</a:t>
            </a: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157045" y="1105604"/>
            <a:ext cx="1371600" cy="1027996"/>
            <a:chOff x="4092163" y="648404"/>
            <a:chExt cx="914400" cy="1027996"/>
          </a:xfrm>
        </p:grpSpPr>
        <p:cxnSp>
          <p:nvCxnSpPr>
            <p:cNvPr id="69" name="Straight Arrow Connector 68"/>
            <p:cNvCxnSpPr/>
            <p:nvPr/>
          </p:nvCxnSpPr>
          <p:spPr>
            <a:xfrm rot="5400000">
              <a:off x="3925094" y="1408906"/>
              <a:ext cx="533400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092163" y="648404"/>
              <a:ext cx="9144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baseline="-25000" dirty="0" smtClean="0">
                  <a:latin typeface="Times New Roman" pitchFamily="18" charset="0"/>
                  <a:cs typeface="Times New Roman" pitchFamily="18" charset="0"/>
                </a:rPr>
                <a:t>4x4</a:t>
              </a:r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 =16 kN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267200" y="2057400"/>
            <a:ext cx="2133600" cy="382588"/>
            <a:chOff x="4267200" y="2057400"/>
            <a:chExt cx="2133600" cy="382588"/>
          </a:xfrm>
        </p:grpSpPr>
        <p:sp>
          <p:nvSpPr>
            <p:cNvPr id="77" name="TextBox 76"/>
            <p:cNvSpPr txBox="1"/>
            <p:nvPr/>
          </p:nvSpPr>
          <p:spPr>
            <a:xfrm>
              <a:off x="5105400" y="2057400"/>
              <a:ext cx="609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2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4267200" y="2438400"/>
              <a:ext cx="21336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3352800" y="2133600"/>
            <a:ext cx="914400" cy="381179"/>
            <a:chOff x="2438400" y="2135009"/>
            <a:chExt cx="914400" cy="381179"/>
          </a:xfrm>
        </p:grpSpPr>
        <p:cxnSp>
          <p:nvCxnSpPr>
            <p:cNvPr id="82" name="Straight Arrow Connector 81"/>
            <p:cNvCxnSpPr/>
            <p:nvPr/>
          </p:nvCxnSpPr>
          <p:spPr>
            <a:xfrm>
              <a:off x="2438400" y="2514600"/>
              <a:ext cx="9144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2590800" y="2135009"/>
              <a:ext cx="609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1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6" name="Straight Arrow Connector 85"/>
          <p:cNvCxnSpPr/>
          <p:nvPr/>
        </p:nvCxnSpPr>
        <p:spPr>
          <a:xfrm rot="5400000">
            <a:off x="1333500" y="1714500"/>
            <a:ext cx="3276600" cy="289560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3200" y="228600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Unsolved Example 4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90800" y="304800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OR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95800" y="2590800"/>
            <a:ext cx="6858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3 m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3048794" y="2437606"/>
            <a:ext cx="457200" cy="1588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6172994" y="2361406"/>
            <a:ext cx="457200" cy="1588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76600" y="1981200"/>
            <a:ext cx="3810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77000" y="1828800"/>
            <a:ext cx="3810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438400" y="2133600"/>
            <a:ext cx="3962400" cy="158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75"/>
          <p:cNvGrpSpPr/>
          <p:nvPr/>
        </p:nvGrpSpPr>
        <p:grpSpPr>
          <a:xfrm>
            <a:off x="2438400" y="1295400"/>
            <a:ext cx="3962400" cy="838994"/>
            <a:chOff x="3124200" y="2438400"/>
            <a:chExt cx="3962400" cy="838994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124200" y="2971800"/>
              <a:ext cx="3962400" cy="15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74"/>
            <p:cNvGrpSpPr/>
            <p:nvPr/>
          </p:nvGrpSpPr>
          <p:grpSpPr>
            <a:xfrm>
              <a:off x="3124200" y="2438400"/>
              <a:ext cx="3962400" cy="838994"/>
              <a:chOff x="3124200" y="2438400"/>
              <a:chExt cx="3962400" cy="838994"/>
            </a:xfrm>
          </p:grpSpPr>
          <p:grpSp>
            <p:nvGrpSpPr>
              <p:cNvPr id="5" name="Group 51"/>
              <p:cNvGrpSpPr/>
              <p:nvPr/>
            </p:nvGrpSpPr>
            <p:grpSpPr>
              <a:xfrm>
                <a:off x="3124200" y="2971800"/>
                <a:ext cx="3962400" cy="305594"/>
                <a:chOff x="1828800" y="4419600"/>
                <a:chExt cx="3657600" cy="305594"/>
              </a:xfrm>
            </p:grpSpPr>
            <p:grpSp>
              <p:nvGrpSpPr>
                <p:cNvPr id="8" name="Group 21"/>
                <p:cNvGrpSpPr/>
                <p:nvPr/>
              </p:nvGrpSpPr>
              <p:grpSpPr>
                <a:xfrm>
                  <a:off x="1828800" y="4419600"/>
                  <a:ext cx="609600" cy="305594"/>
                  <a:chOff x="1828800" y="4419600"/>
                  <a:chExt cx="609600" cy="305594"/>
                </a:xfrm>
              </p:grpSpPr>
              <p:grpSp>
                <p:nvGrpSpPr>
                  <p:cNvPr id="9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18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7" name="Straight Arrow Connector 19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" name="Group 22"/>
                <p:cNvGrpSpPr/>
                <p:nvPr/>
              </p:nvGrpSpPr>
              <p:grpSpPr>
                <a:xfrm>
                  <a:off x="2590800" y="4419600"/>
                  <a:ext cx="609600" cy="305594"/>
                  <a:chOff x="1828800" y="4419600"/>
                  <a:chExt cx="609600" cy="305594"/>
                </a:xfrm>
              </p:grpSpPr>
              <p:grpSp>
                <p:nvGrpSpPr>
                  <p:cNvPr id="12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52" name="Straight Arrow Connector 51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Arrow Connector 52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1" name="Straight Arrow Connector 24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Group 29"/>
                <p:cNvGrpSpPr/>
                <p:nvPr/>
              </p:nvGrpSpPr>
              <p:grpSpPr>
                <a:xfrm>
                  <a:off x="3352800" y="4419600"/>
                  <a:ext cx="609600" cy="305594"/>
                  <a:chOff x="1828800" y="4419600"/>
                  <a:chExt cx="609600" cy="305594"/>
                </a:xfrm>
              </p:grpSpPr>
              <p:grpSp>
                <p:nvGrpSpPr>
                  <p:cNvPr id="16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46" name="Straight Arrow Connector 45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Arrow Connector 46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Arrow Connector 47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Arrow Connector 48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5" name="Straight Arrow Connector 44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36"/>
                <p:cNvGrpSpPr/>
                <p:nvPr/>
              </p:nvGrpSpPr>
              <p:grpSpPr>
                <a:xfrm>
                  <a:off x="4114800" y="4419600"/>
                  <a:ext cx="609600" cy="305594"/>
                  <a:chOff x="1828800" y="4419600"/>
                  <a:chExt cx="609600" cy="305594"/>
                </a:xfrm>
              </p:grpSpPr>
              <p:grpSp>
                <p:nvGrpSpPr>
                  <p:cNvPr id="26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40" name="Straight Arrow Connector 39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Arrow Connector 40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Arrow Connector 41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Arrow Connector 42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9" name="Straight Arrow Connector 38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 43"/>
                <p:cNvGrpSpPr/>
                <p:nvPr/>
              </p:nvGrpSpPr>
              <p:grpSpPr>
                <a:xfrm>
                  <a:off x="4876800" y="4419600"/>
                  <a:ext cx="609600" cy="305594"/>
                  <a:chOff x="1828800" y="4419600"/>
                  <a:chExt cx="609600" cy="305594"/>
                </a:xfrm>
              </p:grpSpPr>
              <p:grpSp>
                <p:nvGrpSpPr>
                  <p:cNvPr id="28" name="Group 20"/>
                  <p:cNvGrpSpPr/>
                  <p:nvPr/>
                </p:nvGrpSpPr>
                <p:grpSpPr>
                  <a:xfrm>
                    <a:off x="1980406" y="4419600"/>
                    <a:ext cx="457994" cy="305594"/>
                    <a:chOff x="1980406" y="4419600"/>
                    <a:chExt cx="457994" cy="305594"/>
                  </a:xfrm>
                </p:grpSpPr>
                <p:cxnSp>
                  <p:nvCxnSpPr>
                    <p:cNvPr id="34" name="Straight Arrow Connector 33"/>
                    <p:cNvCxnSpPr/>
                    <p:nvPr/>
                  </p:nvCxnSpPr>
                  <p:spPr>
                    <a:xfrm rot="5400000">
                      <a:off x="1828800" y="4572000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rot="5400000">
                      <a:off x="19819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/>
                    <p:cNvCxnSpPr/>
                    <p:nvPr/>
                  </p:nvCxnSpPr>
                  <p:spPr>
                    <a:xfrm rot="5400000">
                      <a:off x="2134394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Arrow Connector 36"/>
                    <p:cNvCxnSpPr/>
                    <p:nvPr/>
                  </p:nvCxnSpPr>
                  <p:spPr>
                    <a:xfrm rot="5400000">
                      <a:off x="2285206" y="4571206"/>
                      <a:ext cx="304800" cy="158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3" name="Straight Arrow Connector 32"/>
                  <p:cNvCxnSpPr/>
                  <p:nvPr/>
                </p:nvCxnSpPr>
                <p:spPr>
                  <a:xfrm rot="5400000">
                    <a:off x="1677194" y="4571206"/>
                    <a:ext cx="304800" cy="15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" name="TextBox 22"/>
              <p:cNvSpPr txBox="1"/>
              <p:nvPr/>
            </p:nvSpPr>
            <p:spPr>
              <a:xfrm>
                <a:off x="5105400" y="2438400"/>
                <a:ext cx="1600200" cy="3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4 </a:t>
                </a:r>
                <a:r>
                  <a:rPr lang="en-US" sz="2800" b="1" i="1" baseline="-25000" dirty="0" err="1" smtClean="0">
                    <a:latin typeface="Times New Roman" pitchFamily="18" charset="0"/>
                    <a:cs typeface="Times New Roman" pitchFamily="18" charset="0"/>
                  </a:rPr>
                  <a:t>kN</a:t>
                </a:r>
                <a:r>
                  <a:rPr lang="en-US" sz="2800" b="1" i="1" baseline="-25000" dirty="0" smtClean="0">
                    <a:latin typeface="Times New Roman" pitchFamily="18" charset="0"/>
                    <a:cs typeface="Times New Roman" pitchFamily="18" charset="0"/>
                  </a:rPr>
                  <a:t>/m</a:t>
                </a:r>
                <a:endParaRPr lang="en-US" sz="2800" b="1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29" name="Group 73"/>
              <p:cNvGrpSpPr/>
              <p:nvPr/>
            </p:nvGrpSpPr>
            <p:grpSpPr>
              <a:xfrm>
                <a:off x="4876800" y="2819400"/>
                <a:ext cx="533400" cy="76200"/>
                <a:chOff x="3657600" y="4267200"/>
                <a:chExt cx="533400" cy="76200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rot="10800000" flipV="1">
                  <a:off x="3657600" y="4267200"/>
                  <a:ext cx="228600" cy="7620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3886200" y="4267200"/>
                  <a:ext cx="304800" cy="15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1" name="Straight Arrow Connector 10"/>
          <p:cNvCxnSpPr/>
          <p:nvPr/>
        </p:nvCxnSpPr>
        <p:spPr>
          <a:xfrm>
            <a:off x="3352800" y="2743200"/>
            <a:ext cx="3048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81200" y="1905000"/>
            <a:ext cx="3810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endParaRPr lang="en-US" sz="28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0" name="Group 79"/>
          <p:cNvGrpSpPr/>
          <p:nvPr/>
        </p:nvGrpSpPr>
        <p:grpSpPr>
          <a:xfrm>
            <a:off x="2362200" y="2133600"/>
            <a:ext cx="914400" cy="381179"/>
            <a:chOff x="2438400" y="2135009"/>
            <a:chExt cx="914400" cy="381179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438400" y="2514600"/>
              <a:ext cx="9144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590800" y="2135009"/>
              <a:ext cx="609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1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7" name="Rectangle 1"/>
          <p:cNvSpPr>
            <a:spLocks noChangeArrowheads="1"/>
          </p:cNvSpPr>
          <p:nvPr/>
        </p:nvSpPr>
        <p:spPr bwMode="auto">
          <a:xfrm>
            <a:off x="457200" y="3581400"/>
            <a:ext cx="83058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(4 x 4)+ V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16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[(4 x 4) x 2] -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3 )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(32)/3 = 10.67 kN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16 – 10.67  = 5.33kN</a:t>
            </a:r>
            <a:endParaRPr kumimoji="0" lang="en-US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4191000" y="1219200"/>
            <a:ext cx="1371600" cy="914400"/>
            <a:chOff x="4114800" y="762000"/>
            <a:chExt cx="914400" cy="914400"/>
          </a:xfrm>
        </p:grpSpPr>
        <p:cxnSp>
          <p:nvCxnSpPr>
            <p:cNvPr id="69" name="Straight Arrow Connector 68"/>
            <p:cNvCxnSpPr/>
            <p:nvPr/>
          </p:nvCxnSpPr>
          <p:spPr>
            <a:xfrm rot="5400000">
              <a:off x="3925094" y="1408906"/>
              <a:ext cx="533400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114800" y="762000"/>
              <a:ext cx="9144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baseline="-25000" dirty="0" smtClean="0">
                  <a:latin typeface="Times New Roman" pitchFamily="18" charset="0"/>
                  <a:cs typeface="Times New Roman" pitchFamily="18" charset="0"/>
                </a:rPr>
                <a:t>4x4</a:t>
              </a:r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 =16 kN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2" name="Group 84"/>
          <p:cNvGrpSpPr/>
          <p:nvPr/>
        </p:nvGrpSpPr>
        <p:grpSpPr>
          <a:xfrm>
            <a:off x="4267200" y="2057400"/>
            <a:ext cx="2133600" cy="382588"/>
            <a:chOff x="4267200" y="2057400"/>
            <a:chExt cx="2133600" cy="382588"/>
          </a:xfrm>
        </p:grpSpPr>
        <p:sp>
          <p:nvSpPr>
            <p:cNvPr id="77" name="TextBox 76"/>
            <p:cNvSpPr txBox="1"/>
            <p:nvPr/>
          </p:nvSpPr>
          <p:spPr>
            <a:xfrm>
              <a:off x="5105400" y="2057400"/>
              <a:ext cx="609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2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4267200" y="2438400"/>
              <a:ext cx="21336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80"/>
          <p:cNvGrpSpPr/>
          <p:nvPr/>
        </p:nvGrpSpPr>
        <p:grpSpPr>
          <a:xfrm>
            <a:off x="3352800" y="2133600"/>
            <a:ext cx="914400" cy="381179"/>
            <a:chOff x="2438400" y="2135009"/>
            <a:chExt cx="914400" cy="381179"/>
          </a:xfrm>
        </p:grpSpPr>
        <p:cxnSp>
          <p:nvCxnSpPr>
            <p:cNvPr id="82" name="Straight Arrow Connector 81"/>
            <p:cNvCxnSpPr/>
            <p:nvPr/>
          </p:nvCxnSpPr>
          <p:spPr>
            <a:xfrm>
              <a:off x="2438400" y="2514600"/>
              <a:ext cx="9144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2590800" y="2135009"/>
              <a:ext cx="609600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baseline="-25000" dirty="0" smtClean="0">
                  <a:latin typeface="Times New Roman" pitchFamily="18" charset="0"/>
                  <a:cs typeface="Times New Roman" pitchFamily="18" charset="0"/>
                </a:rPr>
                <a:t>1 m</a:t>
              </a:r>
              <a:endParaRPr lang="en-US" sz="28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1" name="Arc 70"/>
          <p:cNvSpPr/>
          <p:nvPr/>
        </p:nvSpPr>
        <p:spPr>
          <a:xfrm rot="14132245">
            <a:off x="4075877" y="1256475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c 71"/>
          <p:cNvSpPr/>
          <p:nvPr/>
        </p:nvSpPr>
        <p:spPr>
          <a:xfrm rot="13847954">
            <a:off x="3099832" y="1347233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rot="5400000">
            <a:off x="1333500" y="1714500"/>
            <a:ext cx="3276600" cy="289560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763000" cy="643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62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8458201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39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jigo\Desktop\New Folder\155333-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990600"/>
            <a:ext cx="6277302" cy="455104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5943600"/>
            <a:ext cx="1623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Roller support</a:t>
            </a:r>
            <a:endParaRPr lang="en-US" b="1" dirty="0"/>
          </a:p>
        </p:txBody>
      </p:sp>
      <p:cxnSp>
        <p:nvCxnSpPr>
          <p:cNvPr id="5" name="Straight Arrow Connector 4"/>
          <p:cNvCxnSpPr/>
          <p:nvPr/>
        </p:nvCxnSpPr>
        <p:spPr>
          <a:xfrm rot="16200000" flipV="1">
            <a:off x="3429000" y="5562600"/>
            <a:ext cx="685800" cy="2286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5" y="304800"/>
            <a:ext cx="8923470" cy="601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990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4388"/>
            <a:ext cx="5143500" cy="130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15240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 beam AB 8.5 m long is hinged at A and supported on rollers over a smooth</a:t>
            </a:r>
          </a:p>
          <a:p>
            <a:r>
              <a:rPr lang="en-US" i="1" dirty="0"/>
              <a:t>surface inclined at 30</a:t>
            </a:r>
            <a:r>
              <a:rPr lang="en-US" dirty="0"/>
              <a:t>° </a:t>
            </a:r>
            <a:r>
              <a:rPr lang="en-US" i="1" dirty="0"/>
              <a:t>to the horizontal at B</a:t>
            </a:r>
            <a:r>
              <a:rPr lang="en-US" dirty="0"/>
              <a:t>. </a:t>
            </a:r>
            <a:r>
              <a:rPr lang="en-US" i="1" dirty="0"/>
              <a:t>The beam is loaded as shown in Fig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770742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659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6868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67722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7034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3343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65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753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1105"/>
            <a:ext cx="89154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5199"/>
            <a:ext cx="8889733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162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514600"/>
            <a:ext cx="7772400" cy="1470025"/>
          </a:xfrm>
        </p:spPr>
        <p:txBody>
          <a:bodyPr/>
          <a:lstStyle/>
          <a:p>
            <a:r>
              <a:rPr lang="en-US" dirty="0" smtClean="0"/>
              <a:t>CABLES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4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ables + ropew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066800"/>
            <a:ext cx="6553198" cy="491490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0"/>
            <a:ext cx="7620000" cy="1012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Rope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way or Cable car or sky tram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7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709682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pipe line suspended by cabl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57200"/>
            <a:ext cx="7229664" cy="541020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05200" y="5562600"/>
            <a:ext cx="1623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Roller support</a:t>
            </a:r>
            <a:endParaRPr lang="en-US" b="1" dirty="0"/>
          </a:p>
        </p:txBody>
      </p:sp>
      <p:pic>
        <p:nvPicPr>
          <p:cNvPr id="46082" name="Picture 2" descr="C:\Users\Admin\Desktop\Beam\main-qimg-29f5648872fd69e69e7159a7a345e9f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85800"/>
            <a:ext cx="4219575" cy="3162300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76800" y="2133600"/>
            <a:ext cx="35052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304800"/>
            <a:ext cx="8534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Consider a cable attached to two fixed points </a:t>
            </a:r>
            <a:r>
              <a:rPr lang="en-US" i="1" dirty="0"/>
              <a:t>A </a:t>
            </a:r>
            <a:r>
              <a:rPr lang="en-US" dirty="0"/>
              <a:t>and </a:t>
            </a:r>
            <a:r>
              <a:rPr lang="en-US" i="1" dirty="0"/>
              <a:t>B </a:t>
            </a:r>
            <a:r>
              <a:rPr lang="en-US" dirty="0"/>
              <a:t>and </a:t>
            </a:r>
            <a:r>
              <a:rPr lang="en-US" dirty="0" smtClean="0"/>
              <a:t>supporting </a:t>
            </a:r>
            <a:r>
              <a:rPr lang="en-US" i="1" dirty="0" smtClean="0"/>
              <a:t>n </a:t>
            </a:r>
            <a:r>
              <a:rPr lang="en-US" dirty="0"/>
              <a:t>vertical concentrated loads </a:t>
            </a:r>
            <a:r>
              <a:rPr lang="en-US" b="1" dirty="0"/>
              <a:t>P</a:t>
            </a:r>
            <a:r>
              <a:rPr lang="en-US" dirty="0"/>
              <a:t>1, </a:t>
            </a:r>
            <a:r>
              <a:rPr lang="en-US" b="1" dirty="0"/>
              <a:t>P</a:t>
            </a:r>
            <a:r>
              <a:rPr lang="en-US" dirty="0"/>
              <a:t>2, . . . , </a:t>
            </a:r>
            <a:r>
              <a:rPr lang="en-US" b="1" dirty="0" err="1"/>
              <a:t>P</a:t>
            </a:r>
            <a:r>
              <a:rPr lang="en-US" i="1" dirty="0" err="1"/>
              <a:t>n</a:t>
            </a:r>
            <a:r>
              <a:rPr lang="en-US" i="1" dirty="0"/>
              <a:t> </a:t>
            </a:r>
            <a:r>
              <a:rPr lang="en-US" dirty="0"/>
              <a:t>(Fig. 7.13</a:t>
            </a:r>
            <a:r>
              <a:rPr lang="en-US" i="1" dirty="0"/>
              <a:t>a</a:t>
            </a:r>
            <a:r>
              <a:rPr lang="en-US" dirty="0"/>
              <a:t>). </a:t>
            </a:r>
            <a:r>
              <a:rPr lang="en-US" dirty="0" smtClean="0"/>
              <a:t>We assume </a:t>
            </a:r>
            <a:r>
              <a:rPr lang="en-US" dirty="0"/>
              <a:t>that the cable is </a:t>
            </a:r>
            <a:r>
              <a:rPr lang="en-US" i="1" dirty="0"/>
              <a:t>flexible</a:t>
            </a:r>
            <a:r>
              <a:rPr lang="en-US" dirty="0"/>
              <a:t>, i.e., that its resistance to bending </a:t>
            </a:r>
            <a:r>
              <a:rPr lang="en-US" dirty="0" smtClean="0"/>
              <a:t>is small </a:t>
            </a:r>
            <a:r>
              <a:rPr lang="en-US" dirty="0"/>
              <a:t>and can be neglected. We further assume that the </a:t>
            </a:r>
            <a:r>
              <a:rPr lang="en-US" i="1" dirty="0"/>
              <a:t>weight of </a:t>
            </a:r>
            <a:r>
              <a:rPr lang="en-US" i="1" dirty="0" smtClean="0"/>
              <a:t>the cable </a:t>
            </a:r>
            <a:r>
              <a:rPr lang="en-US" i="1" dirty="0"/>
              <a:t>is negligible </a:t>
            </a:r>
            <a:r>
              <a:rPr lang="en-US" dirty="0"/>
              <a:t>compared with the loads supported by the cable.</a:t>
            </a:r>
          </a:p>
          <a:p>
            <a:pPr algn="just"/>
            <a:r>
              <a:rPr lang="en-US" dirty="0" smtClean="0"/>
              <a:t>	Any </a:t>
            </a:r>
            <a:r>
              <a:rPr lang="en-US" dirty="0"/>
              <a:t>portion of cable between successive loads can therefore be </a:t>
            </a:r>
            <a:r>
              <a:rPr lang="en-US" dirty="0" smtClean="0"/>
              <a:t>considered as </a:t>
            </a:r>
            <a:r>
              <a:rPr lang="en-US" dirty="0"/>
              <a:t>a two-force member, and the internal forces at any </a:t>
            </a:r>
            <a:r>
              <a:rPr lang="en-US" dirty="0" smtClean="0"/>
              <a:t>point in </a:t>
            </a:r>
            <a:r>
              <a:rPr lang="en-US" dirty="0"/>
              <a:t>the cable reduce to a </a:t>
            </a:r>
            <a:r>
              <a:rPr lang="en-US" i="1" dirty="0"/>
              <a:t>force of tension directed along the cable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1382"/>
            <a:ext cx="685800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6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5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143000"/>
            <a:ext cx="716140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762000"/>
            <a:ext cx="5897644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1371600" y="1371600"/>
            <a:ext cx="6934200" cy="1905000"/>
            <a:chOff x="1371600" y="1371600"/>
            <a:chExt cx="6934200" cy="1905000"/>
          </a:xfrm>
        </p:grpSpPr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7696200" y="2895600"/>
              <a:ext cx="6096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H</a:t>
              </a:r>
              <a:r>
                <a:rPr kumimoji="0" lang="en-US" sz="2000" b="1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B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71600" y="1371600"/>
              <a:ext cx="533400" cy="5334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H</a:t>
              </a:r>
              <a:r>
                <a:rPr kumimoji="0" lang="en-US" sz="2000" b="1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A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447800" y="1828800"/>
              <a:ext cx="914400" cy="79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 flipV="1">
              <a:off x="6858000" y="2971800"/>
              <a:ext cx="762000" cy="79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09800" y="1828800"/>
            <a:ext cx="4800600" cy="2362200"/>
            <a:chOff x="2209800" y="1828800"/>
            <a:chExt cx="4800600" cy="2362200"/>
          </a:xfrm>
        </p:grpSpPr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6629400" y="3810000"/>
              <a:ext cx="3810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V</a:t>
              </a:r>
              <a:r>
                <a:rPr kumimoji="0" lang="en-US" sz="2000" b="1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B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Text Box 2"/>
            <p:cNvSpPr txBox="1">
              <a:spLocks noChangeArrowheads="1"/>
            </p:cNvSpPr>
            <p:nvPr/>
          </p:nvSpPr>
          <p:spPr bwMode="auto">
            <a:xfrm>
              <a:off x="2209800" y="2667000"/>
              <a:ext cx="457200" cy="5334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V</a:t>
              </a:r>
              <a:r>
                <a:rPr kumimoji="0" lang="en-US" sz="2000" b="1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A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>
              <a:off x="1981200" y="2209800"/>
              <a:ext cx="762794" cy="79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>
              <a:off x="6477000" y="3352800"/>
              <a:ext cx="762794" cy="79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4495800" y="762000"/>
            <a:ext cx="4419600" cy="4800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133600" y="58674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l-G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Σ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Fx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 ,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 = 0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77000" y="5943600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 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28800"/>
            <a:ext cx="6705600" cy="3880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838200" y="457200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Three loads are suspended as shown from the cable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ABCDE. Knowing that d</a:t>
            </a:r>
            <a:r>
              <a:rPr lang="en-US" sz="2000" i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= 4 m, determine (a) the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components of the reaction at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E.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81000"/>
            <a:ext cx="6705600" cy="3880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19200" y="4419600"/>
            <a:ext cx="502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l-G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Σ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Fx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0 ,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0, 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 = 0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00" y="1295400"/>
            <a:ext cx="5334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H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E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934200" y="2438400"/>
            <a:ext cx="3810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V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E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143000" y="2438400"/>
            <a:ext cx="4572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V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A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81000" y="1219200"/>
            <a:ext cx="5334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H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A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990600" y="2057400"/>
            <a:ext cx="762794" cy="794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6705600" y="2057400"/>
            <a:ext cx="762794" cy="794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" y="1676400"/>
            <a:ext cx="914400" cy="794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7086600" y="1676400"/>
            <a:ext cx="762000" cy="794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685800" y="4876800"/>
            <a:ext cx="8305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 x 5) – (4 x 10) – (6 x 15) +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20 )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(10+40+90)/20 = 140/20 =  7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1143000" y="3962400"/>
            <a:ext cx="1600200" cy="129540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 flipV="1">
            <a:off x="2438400" y="4191000"/>
            <a:ext cx="1600200" cy="121920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 flipV="1">
            <a:off x="3657600" y="3886200"/>
            <a:ext cx="1752600" cy="152400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4876800" y="3124200"/>
            <a:ext cx="2514600" cy="1905000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81000"/>
            <a:ext cx="6705600" cy="3880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620000" y="1295400"/>
            <a:ext cx="5334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H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E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781800" y="2514600"/>
            <a:ext cx="13716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V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E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= 7 kN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143000" y="2438400"/>
            <a:ext cx="4572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V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A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81000" y="1219200"/>
            <a:ext cx="5334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H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A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990600" y="2057400"/>
            <a:ext cx="762794" cy="794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6705600" y="2057400"/>
            <a:ext cx="762794" cy="794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7200" y="1676400"/>
            <a:ext cx="914400" cy="794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7086600" y="1676400"/>
            <a:ext cx="762000" cy="794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685800" y="4876800"/>
            <a:ext cx="8305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4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 x 5) + (V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10 ) - (H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d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) =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(30) + (7 x 10) -  (H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 4)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(-30+70)/4 = 40/4 =  10 kN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228600" y="0"/>
            <a:ext cx="4343400" cy="39624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10800000">
            <a:off x="2895600" y="1676400"/>
            <a:ext cx="4191000" cy="158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1000" y="41910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Considering free body of  the entire cable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4724400" y="2133600"/>
            <a:ext cx="6096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= 4m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72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457200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Determine the tension in each segment of the cable shown in figure below. Also obtain the elevation of points B and D.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 rot="10800000">
            <a:off x="7086600" y="2133600"/>
            <a:ext cx="381000" cy="609600"/>
            <a:chOff x="1371600" y="1905000"/>
            <a:chExt cx="381000" cy="609600"/>
          </a:xfrm>
        </p:grpSpPr>
        <p:sp>
          <p:nvSpPr>
            <p:cNvPr id="4" name="Isosceles Triangle 3"/>
            <p:cNvSpPr/>
            <p:nvPr/>
          </p:nvSpPr>
          <p:spPr>
            <a:xfrm rot="5400000">
              <a:off x="1524000" y="2133600"/>
              <a:ext cx="228600" cy="22860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71600" y="1905000"/>
              <a:ext cx="152400" cy="6096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24000" y="2057400"/>
            <a:ext cx="381000" cy="609600"/>
            <a:chOff x="1371600" y="1905000"/>
            <a:chExt cx="381000" cy="609600"/>
          </a:xfrm>
        </p:grpSpPr>
        <p:sp>
          <p:nvSpPr>
            <p:cNvPr id="9" name="Isosceles Triangle 8"/>
            <p:cNvSpPr/>
            <p:nvPr/>
          </p:nvSpPr>
          <p:spPr>
            <a:xfrm rot="5400000">
              <a:off x="1524000" y="2133600"/>
              <a:ext cx="228600" cy="22860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71600" y="1905000"/>
              <a:ext cx="152400" cy="6096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1752600" y="2362200"/>
            <a:ext cx="5577840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905000" y="2400300"/>
            <a:ext cx="5181600" cy="2400300"/>
            <a:chOff x="1905000" y="2400300"/>
            <a:chExt cx="5181600" cy="2400300"/>
          </a:xfrm>
        </p:grpSpPr>
        <p:cxnSp>
          <p:nvCxnSpPr>
            <p:cNvPr id="14" name="Straight Connector 13"/>
            <p:cNvCxnSpPr>
              <a:stCxn id="9" idx="0"/>
            </p:cNvCxnSpPr>
            <p:nvPr/>
          </p:nvCxnSpPr>
          <p:spPr>
            <a:xfrm>
              <a:off x="1905000" y="2400300"/>
              <a:ext cx="990600" cy="15621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95600" y="3962400"/>
              <a:ext cx="2133600" cy="838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4" idx="0"/>
            </p:cNvCxnSpPr>
            <p:nvPr/>
          </p:nvCxnSpPr>
          <p:spPr>
            <a:xfrm rot="10800000" flipV="1">
              <a:off x="6019800" y="2400300"/>
              <a:ext cx="1066800" cy="18669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0800000" flipV="1">
              <a:off x="5029200" y="4267200"/>
              <a:ext cx="990600" cy="533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/>
          <p:cNvCxnSpPr/>
          <p:nvPr/>
        </p:nvCxnSpPr>
        <p:spPr>
          <a:xfrm rot="5400000">
            <a:off x="5638800" y="4648200"/>
            <a:ext cx="762794" cy="794"/>
          </a:xfrm>
          <a:prstGeom prst="straightConnector1">
            <a:avLst/>
          </a:prstGeom>
          <a:ln w="476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2514600" y="4343400"/>
            <a:ext cx="762794" cy="794"/>
          </a:xfrm>
          <a:prstGeom prst="straightConnector1">
            <a:avLst/>
          </a:prstGeom>
          <a:ln w="476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4648200" y="5181600"/>
            <a:ext cx="762794" cy="794"/>
          </a:xfrm>
          <a:prstGeom prst="straightConnector1">
            <a:avLst/>
          </a:prstGeom>
          <a:ln w="476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914400" y="1219200"/>
            <a:ext cx="7315200" cy="1447800"/>
            <a:chOff x="914400" y="1219200"/>
            <a:chExt cx="7315200" cy="1447800"/>
          </a:xfrm>
        </p:grpSpPr>
        <p:sp>
          <p:nvSpPr>
            <p:cNvPr id="41" name="Text Box 2"/>
            <p:cNvSpPr txBox="1">
              <a:spLocks noChangeArrowheads="1"/>
            </p:cNvSpPr>
            <p:nvPr/>
          </p:nvSpPr>
          <p:spPr bwMode="auto">
            <a:xfrm>
              <a:off x="1676400" y="1295400"/>
              <a:ext cx="457200" cy="5334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V</a:t>
              </a:r>
              <a:r>
                <a:rPr kumimoji="0" lang="en-US" sz="2000" b="1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A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 Box 2"/>
            <p:cNvSpPr txBox="1">
              <a:spLocks noChangeArrowheads="1"/>
            </p:cNvSpPr>
            <p:nvPr/>
          </p:nvSpPr>
          <p:spPr bwMode="auto">
            <a:xfrm>
              <a:off x="914400" y="2133600"/>
              <a:ext cx="533400" cy="5334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H</a:t>
              </a:r>
              <a:r>
                <a:rPr kumimoji="0" lang="en-US" sz="2000" b="1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A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>
              <a:off x="6705600" y="1981200"/>
              <a:ext cx="762794" cy="79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>
              <a:off x="1524000" y="1981200"/>
              <a:ext cx="762794" cy="79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10800000" flipV="1">
              <a:off x="7086600" y="2362200"/>
              <a:ext cx="609600" cy="79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295400" y="2362200"/>
              <a:ext cx="609600" cy="79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 Box 2"/>
            <p:cNvSpPr txBox="1">
              <a:spLocks noChangeArrowheads="1"/>
            </p:cNvSpPr>
            <p:nvPr/>
          </p:nvSpPr>
          <p:spPr bwMode="auto">
            <a:xfrm>
              <a:off x="7696200" y="22098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H</a:t>
              </a:r>
              <a:r>
                <a:rPr kumimoji="0" lang="en-US" sz="2000" b="1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E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 Box 2"/>
            <p:cNvSpPr txBox="1">
              <a:spLocks noChangeArrowheads="1"/>
            </p:cNvSpPr>
            <p:nvPr/>
          </p:nvSpPr>
          <p:spPr bwMode="auto">
            <a:xfrm>
              <a:off x="6934200" y="1219200"/>
              <a:ext cx="3810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V</a:t>
              </a:r>
              <a:r>
                <a:rPr kumimoji="0" lang="en-US" sz="2000" b="1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E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1981200" y="2057400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A</a:t>
            </a:r>
            <a:endParaRPr kumimoji="0" lang="en-US" sz="2800" b="0" i="0" u="none" strike="noStrike" cap="none" normalizeH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2438400" y="3810000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B</a:t>
            </a:r>
            <a:endParaRPr kumimoji="0" lang="en-US" sz="2800" b="0" i="0" u="none" strike="noStrike" cap="none" normalizeH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6096000" y="4191000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D</a:t>
            </a:r>
            <a:endParaRPr kumimoji="0" lang="en-US" sz="2800" b="0" i="0" u="none" strike="noStrike" cap="none" normalizeH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 Box 2"/>
          <p:cNvSpPr txBox="1">
            <a:spLocks noChangeArrowheads="1"/>
          </p:cNvSpPr>
          <p:nvPr/>
        </p:nvSpPr>
        <p:spPr bwMode="auto">
          <a:xfrm>
            <a:off x="5105400" y="4343400"/>
            <a:ext cx="228600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C</a:t>
            </a:r>
            <a:endParaRPr kumimoji="0" lang="en-US" sz="2800" b="0" i="0" u="none" strike="noStrike" cap="none" normalizeH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7010400" y="2590800"/>
            <a:ext cx="304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E</a:t>
            </a:r>
            <a:endParaRPr kumimoji="0" lang="en-US" sz="2800" b="0" i="0" u="none" strike="noStrike" cap="none" normalizeH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2590800" y="4724400"/>
            <a:ext cx="685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8 kN</a:t>
            </a:r>
            <a:endParaRPr kumimoji="0" lang="en-US" sz="2800" b="0" i="0" u="none" strike="noStrike" cap="none" normalizeH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4800600" y="5562600"/>
            <a:ext cx="685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lang="en-US" sz="20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16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kN</a:t>
            </a:r>
            <a:endParaRPr kumimoji="0" lang="en-US" sz="2800" b="0" i="0" u="none" strike="noStrike" cap="none" normalizeH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6019800" y="5029200"/>
            <a:ext cx="6858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8 kN</a:t>
            </a:r>
            <a:endParaRPr kumimoji="0" lang="en-US" sz="2800" b="0" i="0" u="none" strike="noStrike" cap="none" normalizeH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5400000" flipH="1" flipV="1">
            <a:off x="3848100" y="3543300"/>
            <a:ext cx="2362200" cy="158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5400000" flipH="1" flipV="1">
            <a:off x="2095500" y="3162300"/>
            <a:ext cx="1600200" cy="158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 flipH="1" flipV="1">
            <a:off x="5144294" y="3313906"/>
            <a:ext cx="1752600" cy="158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4572000" y="3276600"/>
            <a:ext cx="9906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11.5m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2819400" y="3048000"/>
            <a:ext cx="3810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y</a:t>
            </a:r>
            <a:r>
              <a:rPr lang="en-US" sz="20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B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 Box 2"/>
          <p:cNvSpPr txBox="1">
            <a:spLocks noChangeArrowheads="1"/>
          </p:cNvSpPr>
          <p:nvPr/>
        </p:nvSpPr>
        <p:spPr bwMode="auto">
          <a:xfrm>
            <a:off x="5867400" y="3124200"/>
            <a:ext cx="3810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y</a:t>
            </a:r>
            <a:r>
              <a:rPr lang="en-US" sz="2000" b="1" baseline="-25000" dirty="0" err="1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rot="5400000" flipH="1" flipV="1">
            <a:off x="2705100" y="2095500"/>
            <a:ext cx="381000" cy="15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4839494" y="2094706"/>
            <a:ext cx="381000" cy="15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 flipV="1">
            <a:off x="5830094" y="2094706"/>
            <a:ext cx="381000" cy="15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905000" y="2057400"/>
            <a:ext cx="990600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895600" y="2057400"/>
            <a:ext cx="2133600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019800" y="2057400"/>
            <a:ext cx="990600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029200" y="2057400"/>
            <a:ext cx="990600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2"/>
          <p:cNvSpPr txBox="1">
            <a:spLocks noChangeArrowheads="1"/>
          </p:cNvSpPr>
          <p:nvPr/>
        </p:nvSpPr>
        <p:spPr bwMode="auto">
          <a:xfrm>
            <a:off x="3657600" y="1905000"/>
            <a:ext cx="5334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3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m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 Box 2"/>
          <p:cNvSpPr txBox="1">
            <a:spLocks noChangeArrowheads="1"/>
          </p:cNvSpPr>
          <p:nvPr/>
        </p:nvSpPr>
        <p:spPr bwMode="auto">
          <a:xfrm>
            <a:off x="2133600" y="1905000"/>
            <a:ext cx="5334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2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m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Text Box 2"/>
          <p:cNvSpPr txBox="1">
            <a:spLocks noChangeArrowheads="1"/>
          </p:cNvSpPr>
          <p:nvPr/>
        </p:nvSpPr>
        <p:spPr bwMode="auto">
          <a:xfrm>
            <a:off x="5257800" y="1905000"/>
            <a:ext cx="5334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1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m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Text Box 2"/>
          <p:cNvSpPr txBox="1">
            <a:spLocks noChangeArrowheads="1"/>
          </p:cNvSpPr>
          <p:nvPr/>
        </p:nvSpPr>
        <p:spPr bwMode="auto">
          <a:xfrm>
            <a:off x="6248400" y="1905000"/>
            <a:ext cx="5334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2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m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371600" y="152400"/>
            <a:ext cx="6248400" cy="3429000"/>
            <a:chOff x="914400" y="1219200"/>
            <a:chExt cx="7315200" cy="4648200"/>
          </a:xfrm>
        </p:grpSpPr>
        <p:grpSp>
          <p:nvGrpSpPr>
            <p:cNvPr id="2" name="Group 6"/>
            <p:cNvGrpSpPr/>
            <p:nvPr/>
          </p:nvGrpSpPr>
          <p:grpSpPr>
            <a:xfrm rot="10800000">
              <a:off x="7086600" y="2133600"/>
              <a:ext cx="381000" cy="609600"/>
              <a:chOff x="1371600" y="1905000"/>
              <a:chExt cx="381000" cy="609600"/>
            </a:xfrm>
          </p:grpSpPr>
          <p:sp>
            <p:nvSpPr>
              <p:cNvPr id="4" name="Isosceles Triangle 3"/>
              <p:cNvSpPr/>
              <p:nvPr/>
            </p:nvSpPr>
            <p:spPr>
              <a:xfrm rot="5400000">
                <a:off x="1524000" y="2133600"/>
                <a:ext cx="228600" cy="228600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371600" y="1905000"/>
                <a:ext cx="152400" cy="609600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7"/>
            <p:cNvGrpSpPr/>
            <p:nvPr/>
          </p:nvGrpSpPr>
          <p:grpSpPr>
            <a:xfrm>
              <a:off x="1524000" y="2057400"/>
              <a:ext cx="381000" cy="609600"/>
              <a:chOff x="1371600" y="1905000"/>
              <a:chExt cx="381000" cy="609600"/>
            </a:xfrm>
          </p:grpSpPr>
          <p:sp>
            <p:nvSpPr>
              <p:cNvPr id="9" name="Isosceles Triangle 8"/>
              <p:cNvSpPr/>
              <p:nvPr/>
            </p:nvSpPr>
            <p:spPr>
              <a:xfrm rot="5400000">
                <a:off x="1524000" y="2133600"/>
                <a:ext cx="228600" cy="228600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371600" y="1905000"/>
                <a:ext cx="152400" cy="609600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Connector 11"/>
            <p:cNvCxnSpPr/>
            <p:nvPr/>
          </p:nvCxnSpPr>
          <p:spPr>
            <a:xfrm>
              <a:off x="1752600" y="2362200"/>
              <a:ext cx="5577840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28"/>
            <p:cNvGrpSpPr/>
            <p:nvPr/>
          </p:nvGrpSpPr>
          <p:grpSpPr>
            <a:xfrm>
              <a:off x="1905000" y="2400300"/>
              <a:ext cx="5181600" cy="2400300"/>
              <a:chOff x="1905000" y="2400300"/>
              <a:chExt cx="5181600" cy="2400300"/>
            </a:xfrm>
          </p:grpSpPr>
          <p:cxnSp>
            <p:nvCxnSpPr>
              <p:cNvPr id="14" name="Straight Connector 13"/>
              <p:cNvCxnSpPr>
                <a:stCxn id="9" idx="0"/>
              </p:cNvCxnSpPr>
              <p:nvPr/>
            </p:nvCxnSpPr>
            <p:spPr>
              <a:xfrm>
                <a:off x="1905000" y="2400300"/>
                <a:ext cx="990600" cy="15621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895600" y="3962400"/>
                <a:ext cx="2133600" cy="8382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4" idx="0"/>
              </p:cNvCxnSpPr>
              <p:nvPr/>
            </p:nvCxnSpPr>
            <p:spPr>
              <a:xfrm rot="10800000" flipV="1">
                <a:off x="6019800" y="2400300"/>
                <a:ext cx="1066800" cy="18669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10800000" flipV="1">
                <a:off x="5029200" y="4267200"/>
                <a:ext cx="990600" cy="533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/>
            <p:cNvCxnSpPr/>
            <p:nvPr/>
          </p:nvCxnSpPr>
          <p:spPr>
            <a:xfrm rot="5400000">
              <a:off x="5638800" y="4648200"/>
              <a:ext cx="762794" cy="794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2514600" y="4343400"/>
              <a:ext cx="762794" cy="794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4648200" y="5181600"/>
              <a:ext cx="762794" cy="794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50"/>
            <p:cNvGrpSpPr/>
            <p:nvPr/>
          </p:nvGrpSpPr>
          <p:grpSpPr>
            <a:xfrm>
              <a:off x="914400" y="1219200"/>
              <a:ext cx="7315200" cy="1447800"/>
              <a:chOff x="914400" y="1219200"/>
              <a:chExt cx="7315200" cy="1447800"/>
            </a:xfrm>
          </p:grpSpPr>
          <p:sp>
            <p:nvSpPr>
              <p:cNvPr id="41" name="Text Box 2"/>
              <p:cNvSpPr txBox="1">
                <a:spLocks noChangeArrowheads="1"/>
              </p:cNvSpPr>
              <p:nvPr/>
            </p:nvSpPr>
            <p:spPr bwMode="auto">
              <a:xfrm>
                <a:off x="1717288" y="1219200"/>
                <a:ext cx="457200" cy="5334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V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Text Box 2"/>
              <p:cNvSpPr txBox="1">
                <a:spLocks noChangeArrowheads="1"/>
              </p:cNvSpPr>
              <p:nvPr/>
            </p:nvSpPr>
            <p:spPr bwMode="auto">
              <a:xfrm>
                <a:off x="914400" y="2133600"/>
                <a:ext cx="533400" cy="5334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H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rot="5400000">
                <a:off x="6705600" y="1981200"/>
                <a:ext cx="762794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5400000">
                <a:off x="1524000" y="1981200"/>
                <a:ext cx="762794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rot="10800000" flipV="1">
                <a:off x="7086600" y="2362200"/>
                <a:ext cx="609600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1295400" y="2362200"/>
                <a:ext cx="609600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 Box 2"/>
              <p:cNvSpPr txBox="1">
                <a:spLocks noChangeArrowheads="1"/>
              </p:cNvSpPr>
              <p:nvPr/>
            </p:nvSpPr>
            <p:spPr bwMode="auto">
              <a:xfrm>
                <a:off x="7696200" y="2209800"/>
                <a:ext cx="533400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H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E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 Box 2"/>
              <p:cNvSpPr txBox="1">
                <a:spLocks noChangeArrowheads="1"/>
              </p:cNvSpPr>
              <p:nvPr/>
            </p:nvSpPr>
            <p:spPr bwMode="auto">
              <a:xfrm>
                <a:off x="6934200" y="1219200"/>
                <a:ext cx="381000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V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E</a:t>
                </a: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 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3" name="Text Box 2"/>
            <p:cNvSpPr txBox="1">
              <a:spLocks noChangeArrowheads="1"/>
            </p:cNvSpPr>
            <p:nvPr/>
          </p:nvSpPr>
          <p:spPr bwMode="auto">
            <a:xfrm>
              <a:off x="1981200" y="2057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A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 Box 2"/>
            <p:cNvSpPr txBox="1">
              <a:spLocks noChangeArrowheads="1"/>
            </p:cNvSpPr>
            <p:nvPr/>
          </p:nvSpPr>
          <p:spPr bwMode="auto">
            <a:xfrm>
              <a:off x="2438400" y="3810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B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 Box 2"/>
            <p:cNvSpPr txBox="1">
              <a:spLocks noChangeArrowheads="1"/>
            </p:cNvSpPr>
            <p:nvPr/>
          </p:nvSpPr>
          <p:spPr bwMode="auto">
            <a:xfrm>
              <a:off x="6096000" y="4191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D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 Box 2"/>
            <p:cNvSpPr txBox="1">
              <a:spLocks noChangeArrowheads="1"/>
            </p:cNvSpPr>
            <p:nvPr/>
          </p:nvSpPr>
          <p:spPr bwMode="auto">
            <a:xfrm>
              <a:off x="5105400" y="4343400"/>
              <a:ext cx="228600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C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 Box 2"/>
            <p:cNvSpPr txBox="1">
              <a:spLocks noChangeArrowheads="1"/>
            </p:cNvSpPr>
            <p:nvPr/>
          </p:nvSpPr>
          <p:spPr bwMode="auto">
            <a:xfrm>
              <a:off x="7010400" y="2590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E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 Box 2"/>
            <p:cNvSpPr txBox="1">
              <a:spLocks noChangeArrowheads="1"/>
            </p:cNvSpPr>
            <p:nvPr/>
          </p:nvSpPr>
          <p:spPr bwMode="auto">
            <a:xfrm>
              <a:off x="2590800" y="4724400"/>
              <a:ext cx="685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8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kN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 Box 2"/>
            <p:cNvSpPr txBox="1">
              <a:spLocks noChangeArrowheads="1"/>
            </p:cNvSpPr>
            <p:nvPr/>
          </p:nvSpPr>
          <p:spPr bwMode="auto">
            <a:xfrm>
              <a:off x="4800599" y="5562600"/>
              <a:ext cx="1074682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b="1" dirty="0" smtClean="0">
                  <a:latin typeface="Times New Roman" pitchFamily="18" charset="0"/>
                  <a:ea typeface="Arial" pitchFamily="34" charset="0"/>
                  <a:cs typeface="Arial" pitchFamily="34" charset="0"/>
                </a:rPr>
                <a:t>16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kN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 Box 2"/>
            <p:cNvSpPr txBox="1">
              <a:spLocks noChangeArrowheads="1"/>
            </p:cNvSpPr>
            <p:nvPr/>
          </p:nvSpPr>
          <p:spPr bwMode="auto">
            <a:xfrm>
              <a:off x="6019800" y="5029200"/>
              <a:ext cx="685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8 </a:t>
              </a:r>
              <a:r>
                <a:rPr kumimoji="0" lang="en-US" sz="16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kN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rot="5400000" flipH="1" flipV="1">
              <a:off x="3848100" y="3543300"/>
              <a:ext cx="2362200" cy="1588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5400000" flipH="1" flipV="1">
              <a:off x="2095500" y="3162300"/>
              <a:ext cx="1600200" cy="1588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5144294" y="3313906"/>
              <a:ext cx="1752600" cy="1588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2"/>
            <p:cNvSpPr txBox="1">
              <a:spLocks noChangeArrowheads="1"/>
            </p:cNvSpPr>
            <p:nvPr/>
          </p:nvSpPr>
          <p:spPr bwMode="auto">
            <a:xfrm>
              <a:off x="4572000" y="3276600"/>
              <a:ext cx="9906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11.5m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 Box 2"/>
            <p:cNvSpPr txBox="1">
              <a:spLocks noChangeArrowheads="1"/>
            </p:cNvSpPr>
            <p:nvPr/>
          </p:nvSpPr>
          <p:spPr bwMode="auto">
            <a:xfrm>
              <a:off x="2819400" y="3048000"/>
              <a:ext cx="3810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y</a:t>
              </a:r>
              <a:r>
                <a:rPr lang="en-US" sz="2000" b="1" baseline="-25000" dirty="0" smtClean="0">
                  <a:latin typeface="Times New Roman" pitchFamily="18" charset="0"/>
                  <a:ea typeface="Arial" pitchFamily="34" charset="0"/>
                  <a:cs typeface="Arial" pitchFamily="34" charset="0"/>
                </a:rPr>
                <a:t>B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Text Box 2"/>
            <p:cNvSpPr txBox="1">
              <a:spLocks noChangeArrowheads="1"/>
            </p:cNvSpPr>
            <p:nvPr/>
          </p:nvSpPr>
          <p:spPr bwMode="auto">
            <a:xfrm>
              <a:off x="5867400" y="3124200"/>
              <a:ext cx="3810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y</a:t>
              </a:r>
              <a:r>
                <a:rPr lang="en-US" sz="2000" b="1" baseline="-25000" dirty="0" err="1" smtClean="0">
                  <a:latin typeface="Times New Roman" pitchFamily="18" charset="0"/>
                  <a:ea typeface="Arial" pitchFamily="34" charset="0"/>
                  <a:cs typeface="Arial" pitchFamily="34" charset="0"/>
                </a:rPr>
                <a:t>D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5400000" flipH="1" flipV="1">
              <a:off x="2705100" y="2095500"/>
              <a:ext cx="3810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 flipH="1" flipV="1">
              <a:off x="4839494" y="2094706"/>
              <a:ext cx="3810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 flipH="1" flipV="1">
              <a:off x="5830094" y="2094706"/>
              <a:ext cx="3810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1905000" y="2057400"/>
              <a:ext cx="990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895600" y="2057400"/>
              <a:ext cx="2133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019800" y="2057400"/>
              <a:ext cx="990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5029200" y="2057400"/>
              <a:ext cx="990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 Box 2"/>
            <p:cNvSpPr txBox="1">
              <a:spLocks noChangeArrowheads="1"/>
            </p:cNvSpPr>
            <p:nvPr/>
          </p:nvSpPr>
          <p:spPr bwMode="auto">
            <a:xfrm>
              <a:off x="36576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3</a:t>
              </a: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m</a:t>
              </a:r>
              <a:r>
                <a:rPr kumimoji="0" lang="en-US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4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Text Box 2"/>
            <p:cNvSpPr txBox="1">
              <a:spLocks noChangeArrowheads="1"/>
            </p:cNvSpPr>
            <p:nvPr/>
          </p:nvSpPr>
          <p:spPr bwMode="auto">
            <a:xfrm>
              <a:off x="21336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2</a:t>
              </a: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Text Box 2"/>
            <p:cNvSpPr txBox="1">
              <a:spLocks noChangeArrowheads="1"/>
            </p:cNvSpPr>
            <p:nvPr/>
          </p:nvSpPr>
          <p:spPr bwMode="auto">
            <a:xfrm>
              <a:off x="52578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1</a:t>
              </a: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Text Box 2"/>
            <p:cNvSpPr txBox="1">
              <a:spLocks noChangeArrowheads="1"/>
            </p:cNvSpPr>
            <p:nvPr/>
          </p:nvSpPr>
          <p:spPr bwMode="auto">
            <a:xfrm>
              <a:off x="62484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2</a:t>
              </a: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0" y="1676400"/>
            <a:ext cx="2133600" cy="1893332"/>
            <a:chOff x="0" y="1676400"/>
            <a:chExt cx="2133600" cy="1893332"/>
          </a:xfrm>
        </p:grpSpPr>
        <p:grpSp>
          <p:nvGrpSpPr>
            <p:cNvPr id="54" name="Group 53"/>
            <p:cNvGrpSpPr/>
            <p:nvPr/>
          </p:nvGrpSpPr>
          <p:grpSpPr>
            <a:xfrm>
              <a:off x="0" y="1676400"/>
              <a:ext cx="2133600" cy="1606446"/>
              <a:chOff x="2590800" y="609600"/>
              <a:chExt cx="3996387" cy="2673246"/>
            </a:xfrm>
          </p:grpSpPr>
          <p:grpSp>
            <p:nvGrpSpPr>
              <p:cNvPr id="56" name="Group 69"/>
              <p:cNvGrpSpPr/>
              <p:nvPr/>
            </p:nvGrpSpPr>
            <p:grpSpPr>
              <a:xfrm>
                <a:off x="2590800" y="609600"/>
                <a:ext cx="1938338" cy="1530246"/>
                <a:chOff x="381000" y="-162393"/>
                <a:chExt cx="1938338" cy="1530246"/>
              </a:xfrm>
            </p:grpSpPr>
            <p:sp>
              <p:nvSpPr>
                <p:cNvPr id="73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522825" y="-162393"/>
                  <a:ext cx="796513" cy="463446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 fontAlgn="base">
                    <a:spcBef>
                      <a:spcPct val="0"/>
                    </a:spcBef>
                    <a:spcAft>
                      <a:spcPts val="1000"/>
                    </a:spcAft>
                  </a:pPr>
                  <a:r>
                    <a:rPr kumimoji="0" 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latin typeface="Times New Roman" pitchFamily="18" charset="0"/>
                      <a:ea typeface="Arial" pitchFamily="34" charset="0"/>
                      <a:cs typeface="Arial" pitchFamily="34" charset="0"/>
                    </a:rPr>
                    <a:t>V</a:t>
                  </a:r>
                  <a:r>
                    <a:rPr kumimoji="0" lang="en-US" sz="2000" b="1" i="0" u="none" strike="noStrike" cap="none" normalizeH="0" baseline="-2500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latin typeface="Times New Roman" pitchFamily="18" charset="0"/>
                      <a:ea typeface="Arial" pitchFamily="34" charset="0"/>
                      <a:cs typeface="Arial" pitchFamily="34" charset="0"/>
                    </a:rPr>
                    <a:t>A</a:t>
                  </a:r>
                  <a:endParaRPr kumimoji="0" lang="en-US" sz="2800" b="0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381000" y="904407"/>
                  <a:ext cx="483394" cy="463446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 fontAlgn="base">
                    <a:spcBef>
                      <a:spcPct val="0"/>
                    </a:spcBef>
                    <a:spcAft>
                      <a:spcPts val="1000"/>
                    </a:spcAft>
                  </a:pPr>
                  <a:r>
                    <a:rPr kumimoji="0" lang="en-US" sz="1600" b="1" i="0" u="none" strike="noStrike" cap="none" normalizeH="0" baseline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latin typeface="Times New Roman" pitchFamily="18" charset="0"/>
                      <a:ea typeface="Arial" pitchFamily="34" charset="0"/>
                      <a:cs typeface="Arial" pitchFamily="34" charset="0"/>
                    </a:rPr>
                    <a:t>H</a:t>
                  </a:r>
                  <a:r>
                    <a:rPr kumimoji="0" lang="en-US" sz="1600" b="1" i="0" u="none" strike="noStrike" cap="none" normalizeH="0" baseline="-2500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latin typeface="Times New Roman" pitchFamily="18" charset="0"/>
                      <a:ea typeface="Arial" pitchFamily="34" charset="0"/>
                      <a:cs typeface="Arial" pitchFamily="34" charset="0"/>
                    </a:rPr>
                    <a:t>A</a:t>
                  </a:r>
                  <a:endParaRPr kumimoji="0" lang="en-US" sz="2800" b="0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75" name="Straight Arrow Connector 74"/>
                <p:cNvCxnSpPr/>
                <p:nvPr/>
              </p:nvCxnSpPr>
              <p:spPr>
                <a:xfrm>
                  <a:off x="914400" y="1133007"/>
                  <a:ext cx="1354931" cy="13182"/>
                </a:xfrm>
                <a:prstGeom prst="straightConnector1">
                  <a:avLst/>
                </a:prstGeom>
                <a:ln w="47625">
                  <a:solidFill>
                    <a:srgbClr val="FF000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905000" y="752007"/>
                  <a:ext cx="276225" cy="264826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 fontAlgn="base">
                    <a:spcBef>
                      <a:spcPct val="0"/>
                    </a:spcBef>
                    <a:spcAft>
                      <a:spcPts val="1000"/>
                    </a:spcAft>
                  </a:pPr>
                  <a:r>
                    <a:rPr kumimoji="0" lang="en-US" sz="2000" b="1" i="0" u="none" strike="noStrike" cap="none" normalizeH="0" dirty="0" smtClean="0">
                      <a:ln>
                        <a:noFill/>
                      </a:ln>
                      <a:effectLst/>
                      <a:latin typeface="Times New Roman" pitchFamily="18" charset="0"/>
                      <a:ea typeface="Arial" pitchFamily="34" charset="0"/>
                      <a:cs typeface="Arial" pitchFamily="34" charset="0"/>
                    </a:rPr>
                    <a:t>A</a:t>
                  </a:r>
                  <a:endParaRPr kumimoji="0" lang="en-US" sz="2800" b="0" i="0" u="none" strike="noStrike" cap="none" normalizeH="0" dirty="0" smtClean="0">
                    <a:ln>
                      <a:noFill/>
                    </a:ln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61" name="Straight Arrow Connector 60"/>
              <p:cNvCxnSpPr/>
              <p:nvPr/>
            </p:nvCxnSpPr>
            <p:spPr>
              <a:xfrm rot="5400000">
                <a:off x="3859622" y="1245778"/>
                <a:ext cx="1272356" cy="1588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>
                <a:off x="4495800" y="1905000"/>
                <a:ext cx="1371600" cy="990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4572000" y="1905000"/>
                <a:ext cx="15240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Arc 68"/>
              <p:cNvSpPr/>
              <p:nvPr/>
            </p:nvSpPr>
            <p:spPr>
              <a:xfrm>
                <a:off x="4648200" y="1905000"/>
                <a:ext cx="228600" cy="4572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 Box 2"/>
              <p:cNvSpPr txBox="1">
                <a:spLocks noChangeArrowheads="1"/>
              </p:cNvSpPr>
              <p:nvPr/>
            </p:nvSpPr>
            <p:spPr bwMode="auto">
              <a:xfrm>
                <a:off x="5867401" y="2819400"/>
                <a:ext cx="719786" cy="46344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solidFill>
                      <a:srgbClr val="C00000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F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AB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1" name="Text Box 2"/>
              <p:cNvSpPr txBox="1">
                <a:spLocks noChangeArrowheads="1"/>
              </p:cNvSpPr>
              <p:nvPr/>
            </p:nvSpPr>
            <p:spPr bwMode="auto">
              <a:xfrm>
                <a:off x="5105400" y="1981200"/>
                <a:ext cx="609600" cy="2648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AB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>
              <a:off x="152400" y="3200400"/>
              <a:ext cx="1066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u="sng" dirty="0" smtClean="0">
                  <a:latin typeface="Times New Roman" pitchFamily="18" charset="0"/>
                  <a:cs typeface="Times New Roman" pitchFamily="18" charset="0"/>
                </a:rPr>
                <a:t>Joint A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752600" y="3962400"/>
            <a:ext cx="2514600" cy="2502932"/>
            <a:chOff x="1752600" y="3962400"/>
            <a:chExt cx="2514600" cy="2502932"/>
          </a:xfrm>
        </p:grpSpPr>
        <p:grpSp>
          <p:nvGrpSpPr>
            <p:cNvPr id="103" name="Group 102"/>
            <p:cNvGrpSpPr/>
            <p:nvPr/>
          </p:nvGrpSpPr>
          <p:grpSpPr>
            <a:xfrm>
              <a:off x="1752600" y="3962400"/>
              <a:ext cx="2514600" cy="1773836"/>
              <a:chOff x="1752600" y="3962400"/>
              <a:chExt cx="2514600" cy="1773836"/>
            </a:xfrm>
          </p:grpSpPr>
          <p:cxnSp>
            <p:nvCxnSpPr>
              <p:cNvPr id="85" name="Straight Arrow Connector 84"/>
              <p:cNvCxnSpPr/>
              <p:nvPr/>
            </p:nvCxnSpPr>
            <p:spPr>
              <a:xfrm>
                <a:off x="2922046" y="4740851"/>
                <a:ext cx="732273" cy="5952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828800" y="4724400"/>
                <a:ext cx="1947564" cy="174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Arc 86"/>
              <p:cNvSpPr/>
              <p:nvPr/>
            </p:nvSpPr>
            <p:spPr>
              <a:xfrm>
                <a:off x="3003409" y="4740851"/>
                <a:ext cx="122045" cy="27474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 Box 2"/>
              <p:cNvSpPr txBox="1">
                <a:spLocks noChangeArrowheads="1"/>
              </p:cNvSpPr>
              <p:nvPr/>
            </p:nvSpPr>
            <p:spPr bwMode="auto">
              <a:xfrm>
                <a:off x="3654319" y="5290345"/>
                <a:ext cx="612881" cy="2785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solidFill>
                      <a:srgbClr val="C00000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F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BC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Text Box 2"/>
              <p:cNvSpPr txBox="1">
                <a:spLocks noChangeArrowheads="1"/>
              </p:cNvSpPr>
              <p:nvPr/>
            </p:nvSpPr>
            <p:spPr bwMode="auto">
              <a:xfrm>
                <a:off x="3247500" y="4786642"/>
                <a:ext cx="325455" cy="159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BC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94" name="Straight Arrow Connector 93"/>
              <p:cNvCxnSpPr/>
              <p:nvPr/>
            </p:nvCxnSpPr>
            <p:spPr>
              <a:xfrm rot="16200000" flipV="1">
                <a:off x="2171700" y="4000500"/>
                <a:ext cx="762000" cy="6858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rot="5400000">
                <a:off x="2583339" y="5036661"/>
                <a:ext cx="625241" cy="72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 Box 2"/>
              <p:cNvSpPr txBox="1">
                <a:spLocks noChangeArrowheads="1"/>
              </p:cNvSpPr>
              <p:nvPr/>
            </p:nvSpPr>
            <p:spPr bwMode="auto">
              <a:xfrm>
                <a:off x="2667000" y="5486400"/>
                <a:ext cx="621506" cy="2498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8 kN</a:t>
                </a:r>
                <a:endParaRPr kumimoji="0" lang="en-US" sz="28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Text Box 2"/>
              <p:cNvSpPr txBox="1">
                <a:spLocks noChangeArrowheads="1"/>
              </p:cNvSpPr>
              <p:nvPr/>
            </p:nvSpPr>
            <p:spPr bwMode="auto">
              <a:xfrm>
                <a:off x="1752600" y="4038600"/>
                <a:ext cx="457200" cy="2785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solidFill>
                      <a:srgbClr val="C00000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F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BA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Text Box 2"/>
              <p:cNvSpPr txBox="1">
                <a:spLocks noChangeArrowheads="1"/>
              </p:cNvSpPr>
              <p:nvPr/>
            </p:nvSpPr>
            <p:spPr bwMode="auto">
              <a:xfrm>
                <a:off x="2133600" y="4495800"/>
                <a:ext cx="325455" cy="159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AB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Arc 100"/>
              <p:cNvSpPr/>
              <p:nvPr/>
            </p:nvSpPr>
            <p:spPr>
              <a:xfrm rot="15403039">
                <a:off x="2612597" y="4473894"/>
                <a:ext cx="306054" cy="44359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 Box 2"/>
              <p:cNvSpPr txBox="1">
                <a:spLocks noChangeArrowheads="1"/>
              </p:cNvSpPr>
              <p:nvPr/>
            </p:nvSpPr>
            <p:spPr bwMode="auto">
              <a:xfrm>
                <a:off x="2971800" y="4419600"/>
                <a:ext cx="276225" cy="2498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B</a:t>
                </a:r>
                <a:endParaRPr kumimoji="0" lang="en-US" sz="24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362200" y="6096000"/>
              <a:ext cx="1066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u="sng" dirty="0" smtClean="0">
                  <a:latin typeface="Times New Roman" pitchFamily="18" charset="0"/>
                  <a:cs typeface="Times New Roman" pitchFamily="18" charset="0"/>
                </a:rPr>
                <a:t>Joint B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4343400" y="4419600"/>
            <a:ext cx="2517881" cy="2274332"/>
            <a:chOff x="4343400" y="4419600"/>
            <a:chExt cx="2517881" cy="2274332"/>
          </a:xfrm>
        </p:grpSpPr>
        <p:grpSp>
          <p:nvGrpSpPr>
            <p:cNvPr id="104" name="Group 103"/>
            <p:cNvGrpSpPr/>
            <p:nvPr/>
          </p:nvGrpSpPr>
          <p:grpSpPr>
            <a:xfrm>
              <a:off x="4343400" y="4419600"/>
              <a:ext cx="2517881" cy="1773836"/>
              <a:chOff x="1752600" y="3962400"/>
              <a:chExt cx="2517881" cy="1773836"/>
            </a:xfrm>
          </p:grpSpPr>
          <p:cxnSp>
            <p:nvCxnSpPr>
              <p:cNvPr id="105" name="Straight Arrow Connector 104"/>
              <p:cNvCxnSpPr/>
              <p:nvPr/>
            </p:nvCxnSpPr>
            <p:spPr>
              <a:xfrm flipV="1">
                <a:off x="2922046" y="4267200"/>
                <a:ext cx="887954" cy="4736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828800" y="4724400"/>
                <a:ext cx="1947564" cy="174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Arc 106"/>
              <p:cNvSpPr/>
              <p:nvPr/>
            </p:nvSpPr>
            <p:spPr>
              <a:xfrm>
                <a:off x="3124200" y="4572000"/>
                <a:ext cx="122045" cy="27474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 Box 2"/>
              <p:cNvSpPr txBox="1">
                <a:spLocks noChangeArrowheads="1"/>
              </p:cNvSpPr>
              <p:nvPr/>
            </p:nvSpPr>
            <p:spPr bwMode="auto">
              <a:xfrm>
                <a:off x="3657600" y="3962400"/>
                <a:ext cx="612881" cy="2785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solidFill>
                      <a:srgbClr val="C00000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F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CD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" name="Text Box 2"/>
              <p:cNvSpPr txBox="1">
                <a:spLocks noChangeArrowheads="1"/>
              </p:cNvSpPr>
              <p:nvPr/>
            </p:nvSpPr>
            <p:spPr bwMode="auto">
              <a:xfrm>
                <a:off x="3352800" y="4572000"/>
                <a:ext cx="325455" cy="159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CD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10" name="Straight Arrow Connector 109"/>
              <p:cNvCxnSpPr/>
              <p:nvPr/>
            </p:nvCxnSpPr>
            <p:spPr>
              <a:xfrm rot="16200000" flipV="1">
                <a:off x="2171700" y="4000500"/>
                <a:ext cx="762000" cy="6858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 rot="5400000">
                <a:off x="2583339" y="5036661"/>
                <a:ext cx="625241" cy="72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 Box 2"/>
              <p:cNvSpPr txBox="1">
                <a:spLocks noChangeArrowheads="1"/>
              </p:cNvSpPr>
              <p:nvPr/>
            </p:nvSpPr>
            <p:spPr bwMode="auto">
              <a:xfrm>
                <a:off x="2667000" y="5486400"/>
                <a:ext cx="838200" cy="2498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16 kN</a:t>
                </a:r>
                <a:endParaRPr kumimoji="0" lang="en-US" sz="28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 Box 2"/>
              <p:cNvSpPr txBox="1">
                <a:spLocks noChangeArrowheads="1"/>
              </p:cNvSpPr>
              <p:nvPr/>
            </p:nvSpPr>
            <p:spPr bwMode="auto">
              <a:xfrm>
                <a:off x="1752600" y="4038600"/>
                <a:ext cx="533400" cy="2785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solidFill>
                      <a:srgbClr val="C00000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F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CB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4" name="Text Box 2"/>
              <p:cNvSpPr txBox="1">
                <a:spLocks noChangeArrowheads="1"/>
              </p:cNvSpPr>
              <p:nvPr/>
            </p:nvSpPr>
            <p:spPr bwMode="auto">
              <a:xfrm>
                <a:off x="2133600" y="4495800"/>
                <a:ext cx="325455" cy="159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BC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5" name="Arc 114"/>
              <p:cNvSpPr/>
              <p:nvPr/>
            </p:nvSpPr>
            <p:spPr>
              <a:xfrm rot="15403039">
                <a:off x="2612597" y="4473894"/>
                <a:ext cx="306054" cy="44359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 Box 2"/>
              <p:cNvSpPr txBox="1">
                <a:spLocks noChangeArrowheads="1"/>
              </p:cNvSpPr>
              <p:nvPr/>
            </p:nvSpPr>
            <p:spPr bwMode="auto">
              <a:xfrm>
                <a:off x="2286001" y="48768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latin typeface="Times New Roman" pitchFamily="18" charset="0"/>
                    <a:cs typeface="Arial" pitchFamily="34" charset="0"/>
                  </a:rPr>
                  <a:t>C</a:t>
                </a:r>
                <a:endParaRPr kumimoji="0" lang="en-US" sz="20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34" name="Rectangle 133"/>
            <p:cNvSpPr/>
            <p:nvPr/>
          </p:nvSpPr>
          <p:spPr>
            <a:xfrm>
              <a:off x="5562600" y="6324600"/>
              <a:ext cx="1066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u="sng" dirty="0" smtClean="0">
                  <a:latin typeface="Times New Roman" pitchFamily="18" charset="0"/>
                  <a:cs typeface="Times New Roman" pitchFamily="18" charset="0"/>
                </a:rPr>
                <a:t>Joint C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6553200" y="2438400"/>
            <a:ext cx="2517881" cy="2426732"/>
            <a:chOff x="6553200" y="2438400"/>
            <a:chExt cx="2517881" cy="2426732"/>
          </a:xfrm>
        </p:grpSpPr>
        <p:sp>
          <p:nvSpPr>
            <p:cNvPr id="122" name="Text Box 2"/>
            <p:cNvSpPr txBox="1">
              <a:spLocks noChangeArrowheads="1"/>
            </p:cNvSpPr>
            <p:nvPr/>
          </p:nvSpPr>
          <p:spPr bwMode="auto">
            <a:xfrm>
              <a:off x="8458200" y="2438400"/>
              <a:ext cx="612881" cy="27850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2000" b="1" dirty="0" smtClean="0">
                  <a:solidFill>
                    <a:srgbClr val="C00000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rPr>
                <a:t>F</a:t>
              </a:r>
              <a:r>
                <a:rPr kumimoji="0" lang="en-US" sz="2000" b="1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DE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6553200" y="2667000"/>
              <a:ext cx="2078055" cy="2198132"/>
              <a:chOff x="6553200" y="2667000"/>
              <a:chExt cx="2078055" cy="2198132"/>
            </a:xfrm>
          </p:grpSpPr>
          <p:cxnSp>
            <p:nvCxnSpPr>
              <p:cNvPr id="119" name="Straight Arrow Connector 118"/>
              <p:cNvCxnSpPr/>
              <p:nvPr/>
            </p:nvCxnSpPr>
            <p:spPr>
              <a:xfrm flipV="1">
                <a:off x="7722646" y="2743200"/>
                <a:ext cx="887954" cy="4736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629400" y="3200400"/>
                <a:ext cx="1947564" cy="174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Arc 120"/>
              <p:cNvSpPr/>
              <p:nvPr/>
            </p:nvSpPr>
            <p:spPr>
              <a:xfrm>
                <a:off x="7924800" y="3048000"/>
                <a:ext cx="122045" cy="27474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 Box 2"/>
              <p:cNvSpPr txBox="1">
                <a:spLocks noChangeArrowheads="1"/>
              </p:cNvSpPr>
              <p:nvPr/>
            </p:nvSpPr>
            <p:spPr bwMode="auto">
              <a:xfrm>
                <a:off x="8305800" y="2895600"/>
                <a:ext cx="325455" cy="3115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DE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24" name="Straight Arrow Connector 123"/>
              <p:cNvCxnSpPr/>
              <p:nvPr/>
            </p:nvCxnSpPr>
            <p:spPr>
              <a:xfrm rot="10800000" flipV="1">
                <a:off x="6858000" y="3200400"/>
                <a:ext cx="838200" cy="381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rot="5400000">
                <a:off x="7383939" y="3512661"/>
                <a:ext cx="625241" cy="72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 Box 2"/>
              <p:cNvSpPr txBox="1">
                <a:spLocks noChangeArrowheads="1"/>
              </p:cNvSpPr>
              <p:nvPr/>
            </p:nvSpPr>
            <p:spPr bwMode="auto">
              <a:xfrm>
                <a:off x="7467600" y="3962400"/>
                <a:ext cx="838200" cy="2498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8 kN</a:t>
                </a:r>
                <a:endParaRPr kumimoji="0" lang="en-US" sz="28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7" name="Text Box 2"/>
              <p:cNvSpPr txBox="1">
                <a:spLocks noChangeArrowheads="1"/>
              </p:cNvSpPr>
              <p:nvPr/>
            </p:nvSpPr>
            <p:spPr bwMode="auto">
              <a:xfrm>
                <a:off x="6553200" y="3657600"/>
                <a:ext cx="533400" cy="2785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solidFill>
                      <a:srgbClr val="C00000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F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DC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 Box 2"/>
              <p:cNvSpPr txBox="1">
                <a:spLocks noChangeArrowheads="1"/>
              </p:cNvSpPr>
              <p:nvPr/>
            </p:nvSpPr>
            <p:spPr bwMode="auto">
              <a:xfrm>
                <a:off x="6781801" y="3200400"/>
                <a:ext cx="3048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CD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9" name="Arc 128"/>
              <p:cNvSpPr/>
              <p:nvPr/>
            </p:nvSpPr>
            <p:spPr>
              <a:xfrm rot="14722759">
                <a:off x="7275159" y="3133919"/>
                <a:ext cx="306054" cy="44359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xt Box 2"/>
              <p:cNvSpPr txBox="1">
                <a:spLocks noChangeArrowheads="1"/>
              </p:cNvSpPr>
              <p:nvPr/>
            </p:nvSpPr>
            <p:spPr bwMode="auto">
              <a:xfrm>
                <a:off x="7543800" y="26670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latin typeface="Times New Roman" pitchFamily="18" charset="0"/>
                    <a:cs typeface="Arial" pitchFamily="34" charset="0"/>
                  </a:rPr>
                  <a:t>D</a:t>
                </a:r>
                <a:endParaRPr kumimoji="0" lang="en-US" sz="20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467600" y="4495800"/>
                <a:ext cx="10668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u="sng" dirty="0" smtClean="0">
                    <a:latin typeface="Times New Roman" pitchFamily="18" charset="0"/>
                    <a:cs typeface="Times New Roman" pitchFamily="18" charset="0"/>
                  </a:rPr>
                  <a:t>Joint D</a:t>
                </a:r>
              </a:p>
            </p:txBody>
          </p:sp>
        </p:grpSp>
      </p:grpSp>
      <p:sp>
        <p:nvSpPr>
          <p:cNvPr id="140" name="Oval 139"/>
          <p:cNvSpPr/>
          <p:nvPr/>
        </p:nvSpPr>
        <p:spPr>
          <a:xfrm>
            <a:off x="1752600" y="533400"/>
            <a:ext cx="990600" cy="91440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Arrow Connector 141"/>
          <p:cNvCxnSpPr/>
          <p:nvPr/>
        </p:nvCxnSpPr>
        <p:spPr>
          <a:xfrm rot="10800000" flipV="1">
            <a:off x="1600200" y="1447800"/>
            <a:ext cx="457200" cy="3810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/>
          <p:cNvGrpSpPr/>
          <p:nvPr/>
        </p:nvGrpSpPr>
        <p:grpSpPr>
          <a:xfrm>
            <a:off x="2590800" y="1600200"/>
            <a:ext cx="990600" cy="2514600"/>
            <a:chOff x="2590800" y="1600200"/>
            <a:chExt cx="990600" cy="2514600"/>
          </a:xfrm>
        </p:grpSpPr>
        <p:sp>
          <p:nvSpPr>
            <p:cNvPr id="144" name="Oval 143"/>
            <p:cNvSpPr/>
            <p:nvPr/>
          </p:nvSpPr>
          <p:spPr>
            <a:xfrm>
              <a:off x="2590800" y="1600200"/>
              <a:ext cx="990600" cy="914400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 rot="5400000">
              <a:off x="2057400" y="3276600"/>
              <a:ext cx="1600200" cy="7620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4267200" y="2209800"/>
            <a:ext cx="1066803" cy="2057401"/>
            <a:chOff x="2590800" y="1600200"/>
            <a:chExt cx="1066803" cy="2057401"/>
          </a:xfrm>
        </p:grpSpPr>
        <p:sp>
          <p:nvSpPr>
            <p:cNvPr id="149" name="Oval 148"/>
            <p:cNvSpPr/>
            <p:nvPr/>
          </p:nvSpPr>
          <p:spPr>
            <a:xfrm>
              <a:off x="2590800" y="1600200"/>
              <a:ext cx="990600" cy="914400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/>
            <p:cNvCxnSpPr>
              <a:stCxn id="149" idx="5"/>
            </p:cNvCxnSpPr>
            <p:nvPr/>
          </p:nvCxnSpPr>
          <p:spPr>
            <a:xfrm rot="16200000" flipH="1">
              <a:off x="2908510" y="2908509"/>
              <a:ext cx="1276913" cy="221272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5257800" y="1828800"/>
            <a:ext cx="1600200" cy="914400"/>
            <a:chOff x="2590800" y="1600200"/>
            <a:chExt cx="1600200" cy="914400"/>
          </a:xfrm>
        </p:grpSpPr>
        <p:sp>
          <p:nvSpPr>
            <p:cNvPr id="155" name="Oval 154"/>
            <p:cNvSpPr/>
            <p:nvPr/>
          </p:nvSpPr>
          <p:spPr>
            <a:xfrm>
              <a:off x="2590800" y="1600200"/>
              <a:ext cx="990600" cy="914400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/>
            <p:nvPr/>
          </p:nvCxnSpPr>
          <p:spPr>
            <a:xfrm>
              <a:off x="3505202" y="2133602"/>
              <a:ext cx="685798" cy="38099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Slide Number Placeholder 1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6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371600" y="152400"/>
            <a:ext cx="6629400" cy="4038600"/>
            <a:chOff x="914400" y="1219200"/>
            <a:chExt cx="7315200" cy="4648200"/>
          </a:xfrm>
        </p:grpSpPr>
        <p:grpSp>
          <p:nvGrpSpPr>
            <p:cNvPr id="2" name="Group 6"/>
            <p:cNvGrpSpPr/>
            <p:nvPr/>
          </p:nvGrpSpPr>
          <p:grpSpPr>
            <a:xfrm rot="10800000">
              <a:off x="7086600" y="2133600"/>
              <a:ext cx="381000" cy="609600"/>
              <a:chOff x="1371600" y="1905000"/>
              <a:chExt cx="381000" cy="609600"/>
            </a:xfrm>
          </p:grpSpPr>
          <p:sp>
            <p:nvSpPr>
              <p:cNvPr id="4" name="Isosceles Triangle 3"/>
              <p:cNvSpPr/>
              <p:nvPr/>
            </p:nvSpPr>
            <p:spPr>
              <a:xfrm rot="5400000">
                <a:off x="1524000" y="2133600"/>
                <a:ext cx="228600" cy="228600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371600" y="1905000"/>
                <a:ext cx="152400" cy="609600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7"/>
            <p:cNvGrpSpPr/>
            <p:nvPr/>
          </p:nvGrpSpPr>
          <p:grpSpPr>
            <a:xfrm>
              <a:off x="1524000" y="2057400"/>
              <a:ext cx="381000" cy="609600"/>
              <a:chOff x="1371600" y="1905000"/>
              <a:chExt cx="381000" cy="609600"/>
            </a:xfrm>
          </p:grpSpPr>
          <p:sp>
            <p:nvSpPr>
              <p:cNvPr id="9" name="Isosceles Triangle 8"/>
              <p:cNvSpPr/>
              <p:nvPr/>
            </p:nvSpPr>
            <p:spPr>
              <a:xfrm rot="5400000">
                <a:off x="1524000" y="2133600"/>
                <a:ext cx="228600" cy="228600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371600" y="1905000"/>
                <a:ext cx="152400" cy="609600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Connector 11"/>
            <p:cNvCxnSpPr/>
            <p:nvPr/>
          </p:nvCxnSpPr>
          <p:spPr>
            <a:xfrm>
              <a:off x="1752600" y="2362200"/>
              <a:ext cx="5577840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28"/>
            <p:cNvGrpSpPr/>
            <p:nvPr/>
          </p:nvGrpSpPr>
          <p:grpSpPr>
            <a:xfrm>
              <a:off x="1905000" y="2400300"/>
              <a:ext cx="5181600" cy="2400300"/>
              <a:chOff x="1905000" y="2400300"/>
              <a:chExt cx="5181600" cy="2400300"/>
            </a:xfrm>
          </p:grpSpPr>
          <p:cxnSp>
            <p:nvCxnSpPr>
              <p:cNvPr id="14" name="Straight Connector 13"/>
              <p:cNvCxnSpPr>
                <a:stCxn id="9" idx="0"/>
              </p:cNvCxnSpPr>
              <p:nvPr/>
            </p:nvCxnSpPr>
            <p:spPr>
              <a:xfrm>
                <a:off x="1905000" y="2400300"/>
                <a:ext cx="990600" cy="15621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895600" y="3962400"/>
                <a:ext cx="2133600" cy="8382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4" idx="0"/>
              </p:cNvCxnSpPr>
              <p:nvPr/>
            </p:nvCxnSpPr>
            <p:spPr>
              <a:xfrm rot="10800000" flipV="1">
                <a:off x="6019800" y="2400300"/>
                <a:ext cx="1066800" cy="18669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10800000" flipV="1">
                <a:off x="5029200" y="4267200"/>
                <a:ext cx="990600" cy="533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/>
            <p:cNvCxnSpPr/>
            <p:nvPr/>
          </p:nvCxnSpPr>
          <p:spPr>
            <a:xfrm rot="5400000">
              <a:off x="5638800" y="4648200"/>
              <a:ext cx="762794" cy="794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2514600" y="4343400"/>
              <a:ext cx="762794" cy="794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4648200" y="5181600"/>
              <a:ext cx="762794" cy="794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50"/>
            <p:cNvGrpSpPr/>
            <p:nvPr/>
          </p:nvGrpSpPr>
          <p:grpSpPr>
            <a:xfrm>
              <a:off x="914400" y="1219200"/>
              <a:ext cx="7315200" cy="1447800"/>
              <a:chOff x="914400" y="1219200"/>
              <a:chExt cx="7315200" cy="1447800"/>
            </a:xfrm>
          </p:grpSpPr>
          <p:sp>
            <p:nvSpPr>
              <p:cNvPr id="41" name="Text Box 2"/>
              <p:cNvSpPr txBox="1">
                <a:spLocks noChangeArrowheads="1"/>
              </p:cNvSpPr>
              <p:nvPr/>
            </p:nvSpPr>
            <p:spPr bwMode="auto">
              <a:xfrm>
                <a:off x="1676400" y="1295400"/>
                <a:ext cx="457200" cy="5334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V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Text Box 2"/>
              <p:cNvSpPr txBox="1">
                <a:spLocks noChangeArrowheads="1"/>
              </p:cNvSpPr>
              <p:nvPr/>
            </p:nvSpPr>
            <p:spPr bwMode="auto">
              <a:xfrm>
                <a:off x="914400" y="2133600"/>
                <a:ext cx="533400" cy="5334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H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rot="5400000">
                <a:off x="6705600" y="1981200"/>
                <a:ext cx="762794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5400000">
                <a:off x="1524000" y="1981200"/>
                <a:ext cx="762794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rot="10800000" flipV="1">
                <a:off x="7086600" y="2362200"/>
                <a:ext cx="609600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1295400" y="2362200"/>
                <a:ext cx="609600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 Box 2"/>
              <p:cNvSpPr txBox="1">
                <a:spLocks noChangeArrowheads="1"/>
              </p:cNvSpPr>
              <p:nvPr/>
            </p:nvSpPr>
            <p:spPr bwMode="auto">
              <a:xfrm>
                <a:off x="7696200" y="2209800"/>
                <a:ext cx="533400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H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E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 Box 2"/>
              <p:cNvSpPr txBox="1">
                <a:spLocks noChangeArrowheads="1"/>
              </p:cNvSpPr>
              <p:nvPr/>
            </p:nvSpPr>
            <p:spPr bwMode="auto">
              <a:xfrm>
                <a:off x="6934200" y="1219200"/>
                <a:ext cx="381000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V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E</a:t>
                </a: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 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3" name="Text Box 2"/>
            <p:cNvSpPr txBox="1">
              <a:spLocks noChangeArrowheads="1"/>
            </p:cNvSpPr>
            <p:nvPr/>
          </p:nvSpPr>
          <p:spPr bwMode="auto">
            <a:xfrm>
              <a:off x="1981200" y="2057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A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 Box 2"/>
            <p:cNvSpPr txBox="1">
              <a:spLocks noChangeArrowheads="1"/>
            </p:cNvSpPr>
            <p:nvPr/>
          </p:nvSpPr>
          <p:spPr bwMode="auto">
            <a:xfrm>
              <a:off x="2438400" y="3810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B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 Box 2"/>
            <p:cNvSpPr txBox="1">
              <a:spLocks noChangeArrowheads="1"/>
            </p:cNvSpPr>
            <p:nvPr/>
          </p:nvSpPr>
          <p:spPr bwMode="auto">
            <a:xfrm>
              <a:off x="6019800" y="3733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D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 Box 2"/>
            <p:cNvSpPr txBox="1">
              <a:spLocks noChangeArrowheads="1"/>
            </p:cNvSpPr>
            <p:nvPr/>
          </p:nvSpPr>
          <p:spPr bwMode="auto">
            <a:xfrm>
              <a:off x="5105400" y="4343400"/>
              <a:ext cx="228600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C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 Box 2"/>
            <p:cNvSpPr txBox="1">
              <a:spLocks noChangeArrowheads="1"/>
            </p:cNvSpPr>
            <p:nvPr/>
          </p:nvSpPr>
          <p:spPr bwMode="auto">
            <a:xfrm>
              <a:off x="7010400" y="2590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E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 Box 2"/>
            <p:cNvSpPr txBox="1">
              <a:spLocks noChangeArrowheads="1"/>
            </p:cNvSpPr>
            <p:nvPr/>
          </p:nvSpPr>
          <p:spPr bwMode="auto">
            <a:xfrm>
              <a:off x="2590800" y="4724400"/>
              <a:ext cx="685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8 kN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 Box 2"/>
            <p:cNvSpPr txBox="1">
              <a:spLocks noChangeArrowheads="1"/>
            </p:cNvSpPr>
            <p:nvPr/>
          </p:nvSpPr>
          <p:spPr bwMode="auto">
            <a:xfrm>
              <a:off x="4800599" y="5562600"/>
              <a:ext cx="963203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2000" b="1" dirty="0" smtClean="0">
                  <a:latin typeface="Times New Roman" pitchFamily="18" charset="0"/>
                  <a:ea typeface="Arial" pitchFamily="34" charset="0"/>
                  <a:cs typeface="Arial" pitchFamily="34" charset="0"/>
                </a:rPr>
                <a:t>16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kN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 Box 2"/>
            <p:cNvSpPr txBox="1">
              <a:spLocks noChangeArrowheads="1"/>
            </p:cNvSpPr>
            <p:nvPr/>
          </p:nvSpPr>
          <p:spPr bwMode="auto">
            <a:xfrm>
              <a:off x="6019800" y="5029200"/>
              <a:ext cx="685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8 kN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rot="5400000" flipH="1" flipV="1">
              <a:off x="3848100" y="3543300"/>
              <a:ext cx="2362200" cy="1588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5400000" flipH="1" flipV="1">
              <a:off x="2095500" y="3162300"/>
              <a:ext cx="1600200" cy="1588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5144294" y="3313906"/>
              <a:ext cx="1752600" cy="1588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2"/>
            <p:cNvSpPr txBox="1">
              <a:spLocks noChangeArrowheads="1"/>
            </p:cNvSpPr>
            <p:nvPr/>
          </p:nvSpPr>
          <p:spPr bwMode="auto">
            <a:xfrm>
              <a:off x="4572000" y="3276600"/>
              <a:ext cx="9906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11.5m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 Box 2"/>
            <p:cNvSpPr txBox="1">
              <a:spLocks noChangeArrowheads="1"/>
            </p:cNvSpPr>
            <p:nvPr/>
          </p:nvSpPr>
          <p:spPr bwMode="auto">
            <a:xfrm>
              <a:off x="2819400" y="3048000"/>
              <a:ext cx="3810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y</a:t>
              </a:r>
              <a:r>
                <a:rPr lang="en-US" sz="2000" b="1" baseline="-25000" dirty="0" smtClean="0">
                  <a:latin typeface="Times New Roman" pitchFamily="18" charset="0"/>
                  <a:ea typeface="Arial" pitchFamily="34" charset="0"/>
                  <a:cs typeface="Arial" pitchFamily="34" charset="0"/>
                </a:rPr>
                <a:t>B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Text Box 2"/>
            <p:cNvSpPr txBox="1">
              <a:spLocks noChangeArrowheads="1"/>
            </p:cNvSpPr>
            <p:nvPr/>
          </p:nvSpPr>
          <p:spPr bwMode="auto">
            <a:xfrm>
              <a:off x="5867400" y="3124200"/>
              <a:ext cx="3810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y</a:t>
              </a:r>
              <a:r>
                <a:rPr lang="en-US" sz="2000" b="1" baseline="-25000" dirty="0" err="1" smtClean="0">
                  <a:latin typeface="Times New Roman" pitchFamily="18" charset="0"/>
                  <a:ea typeface="Arial" pitchFamily="34" charset="0"/>
                  <a:cs typeface="Arial" pitchFamily="34" charset="0"/>
                </a:rPr>
                <a:t>D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5400000" flipH="1" flipV="1">
              <a:off x="2705100" y="2095500"/>
              <a:ext cx="3810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 flipH="1" flipV="1">
              <a:off x="4839494" y="2094706"/>
              <a:ext cx="3810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 flipH="1" flipV="1">
              <a:off x="5830094" y="2094706"/>
              <a:ext cx="3810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1905000" y="2057400"/>
              <a:ext cx="990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895600" y="2057400"/>
              <a:ext cx="2133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019800" y="2057400"/>
              <a:ext cx="990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5029200" y="2057400"/>
              <a:ext cx="990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 Box 2"/>
            <p:cNvSpPr txBox="1">
              <a:spLocks noChangeArrowheads="1"/>
            </p:cNvSpPr>
            <p:nvPr/>
          </p:nvSpPr>
          <p:spPr bwMode="auto">
            <a:xfrm>
              <a:off x="36576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3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Text Box 2"/>
            <p:cNvSpPr txBox="1">
              <a:spLocks noChangeArrowheads="1"/>
            </p:cNvSpPr>
            <p:nvPr/>
          </p:nvSpPr>
          <p:spPr bwMode="auto">
            <a:xfrm>
              <a:off x="21336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2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Text Box 2"/>
            <p:cNvSpPr txBox="1">
              <a:spLocks noChangeArrowheads="1"/>
            </p:cNvSpPr>
            <p:nvPr/>
          </p:nvSpPr>
          <p:spPr bwMode="auto">
            <a:xfrm>
              <a:off x="52578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1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Text Box 2"/>
            <p:cNvSpPr txBox="1">
              <a:spLocks noChangeArrowheads="1"/>
            </p:cNvSpPr>
            <p:nvPr/>
          </p:nvSpPr>
          <p:spPr bwMode="auto">
            <a:xfrm>
              <a:off x="62484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2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609600" y="4057233"/>
            <a:ext cx="822960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- 8 – 16 - 8 +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0,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+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32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(8 x 2) – (16 x 5) – (8 x 6) + (V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x 8 )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(16+80+48)/8 = 144/8 =  18 kN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32 – 18 = 14 kN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Fx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(forces moving towards right side +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-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+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0 kN, 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791200" y="39624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Considering free body of  the entire cable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3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Documents and Settings\jigo\Desktop\New Folder\TAY_1_048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143000"/>
            <a:ext cx="6533475" cy="4738706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2438400" y="2667000"/>
            <a:ext cx="1623201" cy="838200"/>
            <a:chOff x="3200400" y="5562600"/>
            <a:chExt cx="1623201" cy="838200"/>
          </a:xfrm>
        </p:grpSpPr>
        <p:sp>
          <p:nvSpPr>
            <p:cNvPr id="3" name="Rectangle 2"/>
            <p:cNvSpPr/>
            <p:nvPr/>
          </p:nvSpPr>
          <p:spPr>
            <a:xfrm>
              <a:off x="3200400" y="5562600"/>
              <a:ext cx="16232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Roller support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rot="16200000" flipH="1">
              <a:off x="3771900" y="5981700"/>
              <a:ext cx="457200" cy="38100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>
          <a:xfrm>
            <a:off x="1371600" y="152400"/>
            <a:ext cx="6629400" cy="4038600"/>
            <a:chOff x="914400" y="1219200"/>
            <a:chExt cx="7315200" cy="4648200"/>
          </a:xfrm>
        </p:grpSpPr>
        <p:sp>
          <p:nvSpPr>
            <p:cNvPr id="58" name="Text Box 2"/>
            <p:cNvSpPr txBox="1">
              <a:spLocks noChangeArrowheads="1"/>
            </p:cNvSpPr>
            <p:nvPr/>
          </p:nvSpPr>
          <p:spPr bwMode="auto">
            <a:xfrm>
              <a:off x="4445876" y="3411747"/>
              <a:ext cx="9906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11.5m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6"/>
            <p:cNvGrpSpPr/>
            <p:nvPr/>
          </p:nvGrpSpPr>
          <p:grpSpPr>
            <a:xfrm rot="10800000">
              <a:off x="7086600" y="2133600"/>
              <a:ext cx="381000" cy="609600"/>
              <a:chOff x="1371600" y="1905000"/>
              <a:chExt cx="381000" cy="609600"/>
            </a:xfrm>
          </p:grpSpPr>
          <p:sp>
            <p:nvSpPr>
              <p:cNvPr id="4" name="Isosceles Triangle 3"/>
              <p:cNvSpPr/>
              <p:nvPr/>
            </p:nvSpPr>
            <p:spPr>
              <a:xfrm rot="5400000">
                <a:off x="1524000" y="2133600"/>
                <a:ext cx="228600" cy="228600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371600" y="1905000"/>
                <a:ext cx="152400" cy="609600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7"/>
            <p:cNvGrpSpPr/>
            <p:nvPr/>
          </p:nvGrpSpPr>
          <p:grpSpPr>
            <a:xfrm>
              <a:off x="1524000" y="2057400"/>
              <a:ext cx="381000" cy="609600"/>
              <a:chOff x="1371600" y="1905000"/>
              <a:chExt cx="381000" cy="609600"/>
            </a:xfrm>
          </p:grpSpPr>
          <p:sp>
            <p:nvSpPr>
              <p:cNvPr id="9" name="Isosceles Triangle 8"/>
              <p:cNvSpPr/>
              <p:nvPr/>
            </p:nvSpPr>
            <p:spPr>
              <a:xfrm rot="5400000">
                <a:off x="1524000" y="2133600"/>
                <a:ext cx="228600" cy="228600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371600" y="1905000"/>
                <a:ext cx="152400" cy="609600"/>
              </a:xfrm>
              <a:prstGeom prst="rect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Connector 11"/>
            <p:cNvCxnSpPr/>
            <p:nvPr/>
          </p:nvCxnSpPr>
          <p:spPr>
            <a:xfrm>
              <a:off x="1752600" y="2362200"/>
              <a:ext cx="5577840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28"/>
            <p:cNvGrpSpPr/>
            <p:nvPr/>
          </p:nvGrpSpPr>
          <p:grpSpPr>
            <a:xfrm>
              <a:off x="1905000" y="2400300"/>
              <a:ext cx="5181600" cy="2400300"/>
              <a:chOff x="1905000" y="2400300"/>
              <a:chExt cx="5181600" cy="2400300"/>
            </a:xfrm>
          </p:grpSpPr>
          <p:cxnSp>
            <p:nvCxnSpPr>
              <p:cNvPr id="14" name="Straight Connector 13"/>
              <p:cNvCxnSpPr>
                <a:stCxn id="9" idx="0"/>
              </p:cNvCxnSpPr>
              <p:nvPr/>
            </p:nvCxnSpPr>
            <p:spPr>
              <a:xfrm>
                <a:off x="1905000" y="2400300"/>
                <a:ext cx="990600" cy="15621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895600" y="3962400"/>
                <a:ext cx="2133600" cy="8382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4" idx="0"/>
              </p:cNvCxnSpPr>
              <p:nvPr/>
            </p:nvCxnSpPr>
            <p:spPr>
              <a:xfrm rot="10800000" flipV="1">
                <a:off x="6019800" y="2400300"/>
                <a:ext cx="1066800" cy="18669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10800000" flipV="1">
                <a:off x="5029200" y="4267200"/>
                <a:ext cx="990600" cy="533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/>
            <p:cNvCxnSpPr/>
            <p:nvPr/>
          </p:nvCxnSpPr>
          <p:spPr>
            <a:xfrm rot="5400000">
              <a:off x="5638800" y="4648200"/>
              <a:ext cx="762794" cy="794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2514600" y="4343400"/>
              <a:ext cx="762794" cy="794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4648200" y="5181600"/>
              <a:ext cx="762794" cy="794"/>
            </a:xfrm>
            <a:prstGeom prst="straightConnector1">
              <a:avLst/>
            </a:prstGeom>
            <a:ln w="4762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50"/>
            <p:cNvGrpSpPr/>
            <p:nvPr/>
          </p:nvGrpSpPr>
          <p:grpSpPr>
            <a:xfrm>
              <a:off x="914400" y="1219200"/>
              <a:ext cx="7315200" cy="1447800"/>
              <a:chOff x="914400" y="1219200"/>
              <a:chExt cx="7315200" cy="1447800"/>
            </a:xfrm>
          </p:grpSpPr>
          <p:sp>
            <p:nvSpPr>
              <p:cNvPr id="41" name="Text Box 2"/>
              <p:cNvSpPr txBox="1">
                <a:spLocks noChangeArrowheads="1"/>
              </p:cNvSpPr>
              <p:nvPr/>
            </p:nvSpPr>
            <p:spPr bwMode="auto">
              <a:xfrm>
                <a:off x="1676400" y="1295400"/>
                <a:ext cx="457200" cy="5334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V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Text Box 2"/>
              <p:cNvSpPr txBox="1">
                <a:spLocks noChangeArrowheads="1"/>
              </p:cNvSpPr>
              <p:nvPr/>
            </p:nvSpPr>
            <p:spPr bwMode="auto">
              <a:xfrm>
                <a:off x="914400" y="2133600"/>
                <a:ext cx="533400" cy="5334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H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rot="5400000">
                <a:off x="6705600" y="1981200"/>
                <a:ext cx="762794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5400000">
                <a:off x="1524000" y="1981200"/>
                <a:ext cx="762794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rot="10800000" flipV="1">
                <a:off x="7086600" y="2362200"/>
                <a:ext cx="609600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1295400" y="2362200"/>
                <a:ext cx="609600" cy="794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 Box 2"/>
              <p:cNvSpPr txBox="1">
                <a:spLocks noChangeArrowheads="1"/>
              </p:cNvSpPr>
              <p:nvPr/>
            </p:nvSpPr>
            <p:spPr bwMode="auto">
              <a:xfrm>
                <a:off x="7696200" y="2209800"/>
                <a:ext cx="533400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H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E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 Box 2"/>
              <p:cNvSpPr txBox="1">
                <a:spLocks noChangeArrowheads="1"/>
              </p:cNvSpPr>
              <p:nvPr/>
            </p:nvSpPr>
            <p:spPr bwMode="auto">
              <a:xfrm>
                <a:off x="6934200" y="1219200"/>
                <a:ext cx="381000" cy="381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V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E</a:t>
                </a: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 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3" name="Text Box 2"/>
            <p:cNvSpPr txBox="1">
              <a:spLocks noChangeArrowheads="1"/>
            </p:cNvSpPr>
            <p:nvPr/>
          </p:nvSpPr>
          <p:spPr bwMode="auto">
            <a:xfrm>
              <a:off x="1981200" y="2057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A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 Box 2"/>
            <p:cNvSpPr txBox="1">
              <a:spLocks noChangeArrowheads="1"/>
            </p:cNvSpPr>
            <p:nvPr/>
          </p:nvSpPr>
          <p:spPr bwMode="auto">
            <a:xfrm>
              <a:off x="2438400" y="3810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B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 Box 2"/>
            <p:cNvSpPr txBox="1">
              <a:spLocks noChangeArrowheads="1"/>
            </p:cNvSpPr>
            <p:nvPr/>
          </p:nvSpPr>
          <p:spPr bwMode="auto">
            <a:xfrm>
              <a:off x="6019800" y="3733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D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 Box 2"/>
            <p:cNvSpPr txBox="1">
              <a:spLocks noChangeArrowheads="1"/>
            </p:cNvSpPr>
            <p:nvPr/>
          </p:nvSpPr>
          <p:spPr bwMode="auto">
            <a:xfrm>
              <a:off x="4698124" y="4814977"/>
              <a:ext cx="228600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C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 Box 2"/>
            <p:cNvSpPr txBox="1">
              <a:spLocks noChangeArrowheads="1"/>
            </p:cNvSpPr>
            <p:nvPr/>
          </p:nvSpPr>
          <p:spPr bwMode="auto">
            <a:xfrm>
              <a:off x="7010400" y="2590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E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 Box 2"/>
            <p:cNvSpPr txBox="1">
              <a:spLocks noChangeArrowheads="1"/>
            </p:cNvSpPr>
            <p:nvPr/>
          </p:nvSpPr>
          <p:spPr bwMode="auto">
            <a:xfrm>
              <a:off x="2590800" y="4724400"/>
              <a:ext cx="685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8 kN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 Box 2"/>
            <p:cNvSpPr txBox="1">
              <a:spLocks noChangeArrowheads="1"/>
            </p:cNvSpPr>
            <p:nvPr/>
          </p:nvSpPr>
          <p:spPr bwMode="auto">
            <a:xfrm>
              <a:off x="4800599" y="5562600"/>
              <a:ext cx="963203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2000" b="1" dirty="0" smtClean="0">
                  <a:latin typeface="Times New Roman" pitchFamily="18" charset="0"/>
                  <a:ea typeface="Arial" pitchFamily="34" charset="0"/>
                  <a:cs typeface="Arial" pitchFamily="34" charset="0"/>
                </a:rPr>
                <a:t>16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kN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 Box 2"/>
            <p:cNvSpPr txBox="1">
              <a:spLocks noChangeArrowheads="1"/>
            </p:cNvSpPr>
            <p:nvPr/>
          </p:nvSpPr>
          <p:spPr bwMode="auto">
            <a:xfrm>
              <a:off x="6019800" y="5029200"/>
              <a:ext cx="6858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8 kN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rot="5400000" flipH="1" flipV="1">
              <a:off x="3848100" y="3543300"/>
              <a:ext cx="2362200" cy="1588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5400000" flipH="1" flipV="1">
              <a:off x="2095500" y="3162300"/>
              <a:ext cx="1600200" cy="1588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5144294" y="3313906"/>
              <a:ext cx="1752600" cy="1588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 Box 2"/>
            <p:cNvSpPr txBox="1">
              <a:spLocks noChangeArrowheads="1"/>
            </p:cNvSpPr>
            <p:nvPr/>
          </p:nvSpPr>
          <p:spPr bwMode="auto">
            <a:xfrm>
              <a:off x="2819400" y="3048000"/>
              <a:ext cx="3810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y</a:t>
              </a:r>
              <a:r>
                <a:rPr lang="en-US" sz="2000" b="1" baseline="-25000" dirty="0" smtClean="0">
                  <a:latin typeface="Times New Roman" pitchFamily="18" charset="0"/>
                  <a:ea typeface="Arial" pitchFamily="34" charset="0"/>
                  <a:cs typeface="Arial" pitchFamily="34" charset="0"/>
                </a:rPr>
                <a:t>B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Text Box 2"/>
            <p:cNvSpPr txBox="1">
              <a:spLocks noChangeArrowheads="1"/>
            </p:cNvSpPr>
            <p:nvPr/>
          </p:nvSpPr>
          <p:spPr bwMode="auto">
            <a:xfrm>
              <a:off x="5867400" y="3124200"/>
              <a:ext cx="3810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err="1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y</a:t>
              </a:r>
              <a:r>
                <a:rPr lang="en-US" sz="2000" b="1" baseline="-25000" dirty="0" err="1" smtClean="0">
                  <a:latin typeface="Times New Roman" pitchFamily="18" charset="0"/>
                  <a:ea typeface="Arial" pitchFamily="34" charset="0"/>
                  <a:cs typeface="Arial" pitchFamily="34" charset="0"/>
                </a:rPr>
                <a:t>D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5400000" flipH="1" flipV="1">
              <a:off x="2705100" y="2095500"/>
              <a:ext cx="3810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 flipH="1" flipV="1">
              <a:off x="4839494" y="2094706"/>
              <a:ext cx="3810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 flipH="1" flipV="1">
              <a:off x="5830094" y="2094706"/>
              <a:ext cx="3810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1905000" y="2057400"/>
              <a:ext cx="990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895600" y="2057400"/>
              <a:ext cx="2133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019800" y="2057400"/>
              <a:ext cx="990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5029200" y="2057400"/>
              <a:ext cx="990600" cy="158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 Box 2"/>
            <p:cNvSpPr txBox="1">
              <a:spLocks noChangeArrowheads="1"/>
            </p:cNvSpPr>
            <p:nvPr/>
          </p:nvSpPr>
          <p:spPr bwMode="auto">
            <a:xfrm>
              <a:off x="36576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3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Text Box 2"/>
            <p:cNvSpPr txBox="1">
              <a:spLocks noChangeArrowheads="1"/>
            </p:cNvSpPr>
            <p:nvPr/>
          </p:nvSpPr>
          <p:spPr bwMode="auto">
            <a:xfrm>
              <a:off x="21336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2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Text Box 2"/>
            <p:cNvSpPr txBox="1">
              <a:spLocks noChangeArrowheads="1"/>
            </p:cNvSpPr>
            <p:nvPr/>
          </p:nvSpPr>
          <p:spPr bwMode="auto">
            <a:xfrm>
              <a:off x="52578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1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Text Box 2"/>
            <p:cNvSpPr txBox="1">
              <a:spLocks noChangeArrowheads="1"/>
            </p:cNvSpPr>
            <p:nvPr/>
          </p:nvSpPr>
          <p:spPr bwMode="auto">
            <a:xfrm>
              <a:off x="6248400" y="19050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2</a:t>
              </a:r>
              <a:r>
                <a:rPr kumimoji="0" lang="en-US" sz="20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m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 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609600" y="4057233"/>
            <a:ext cx="82296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+(8 x 3) – (V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x 5) + (H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x 11.5) = 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+(8 x 3) – (14 x 5) + (H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x 11.5)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(-24+70)/11.5 = 46/11.5 =  4 kN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Fx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(forces moving towards right side +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-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+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0 kN, 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4 kN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791200" y="39624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Considering free body of  the left side of joint C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181600" y="152400"/>
            <a:ext cx="28194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/>
          <p:nvPr/>
        </p:nvSpPr>
        <p:spPr>
          <a:xfrm rot="14169010">
            <a:off x="1253984" y="339584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/>
          <p:cNvSpPr/>
          <p:nvPr/>
        </p:nvSpPr>
        <p:spPr>
          <a:xfrm rot="14410093">
            <a:off x="2224800" y="91201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/>
          <p:cNvSpPr/>
          <p:nvPr/>
        </p:nvSpPr>
        <p:spPr>
          <a:xfrm rot="14169010">
            <a:off x="3158982" y="1787383"/>
            <a:ext cx="1752600" cy="1752600"/>
          </a:xfrm>
          <a:prstGeom prst="arc">
            <a:avLst/>
          </a:prstGeom>
          <a:ln w="444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7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5" grpId="0" animBg="1"/>
      <p:bldP spid="67" grpId="0" animBg="1"/>
      <p:bldP spid="6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533400" y="3276600"/>
            <a:ext cx="82296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Fx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(forces moving towards right side +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+ 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AB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4 + 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AB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0,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AB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4 kN _________(i)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+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- 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AB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0,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14 - F</a:t>
            </a:r>
            <a:r>
              <a:rPr lang="en-US" sz="2000" baseline="-25000" dirty="0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20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0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AB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= 0,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24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AB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14 kN_______(ii)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solving (i) &amp; (ii) we get,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14.56 kN, </a:t>
            </a:r>
            <a:r>
              <a:rPr lang="el-GR" sz="24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AB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74.05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38800" y="2286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Considering free body diagram of  </a:t>
            </a:r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joint A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1905000" y="609600"/>
            <a:ext cx="3759994" cy="2673246"/>
            <a:chOff x="2590800" y="609600"/>
            <a:chExt cx="3759994" cy="2673246"/>
          </a:xfrm>
        </p:grpSpPr>
        <p:grpSp>
          <p:nvGrpSpPr>
            <p:cNvPr id="70" name="Group 69"/>
            <p:cNvGrpSpPr/>
            <p:nvPr/>
          </p:nvGrpSpPr>
          <p:grpSpPr>
            <a:xfrm>
              <a:off x="2590800" y="609600"/>
              <a:ext cx="1938338" cy="1530246"/>
              <a:chOff x="381000" y="-162393"/>
              <a:chExt cx="1938338" cy="1530246"/>
            </a:xfrm>
          </p:grpSpPr>
          <p:sp>
            <p:nvSpPr>
              <p:cNvPr id="41" name="Text Box 2"/>
              <p:cNvSpPr txBox="1">
                <a:spLocks noChangeArrowheads="1"/>
              </p:cNvSpPr>
              <p:nvPr/>
            </p:nvSpPr>
            <p:spPr bwMode="auto">
              <a:xfrm>
                <a:off x="1905000" y="-162393"/>
                <a:ext cx="414338" cy="46344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V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Text Box 2"/>
              <p:cNvSpPr txBox="1">
                <a:spLocks noChangeArrowheads="1"/>
              </p:cNvSpPr>
              <p:nvPr/>
            </p:nvSpPr>
            <p:spPr bwMode="auto">
              <a:xfrm>
                <a:off x="381000" y="904407"/>
                <a:ext cx="483394" cy="46344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H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914400" y="1133007"/>
                <a:ext cx="1354931" cy="13182"/>
              </a:xfrm>
              <a:prstGeom prst="straightConnector1">
                <a:avLst/>
              </a:prstGeom>
              <a:ln w="4762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 Box 2"/>
              <p:cNvSpPr txBox="1">
                <a:spLocks noChangeArrowheads="1"/>
              </p:cNvSpPr>
              <p:nvPr/>
            </p:nvSpPr>
            <p:spPr bwMode="auto">
              <a:xfrm>
                <a:off x="1905000" y="752007"/>
                <a:ext cx="276225" cy="26482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A</a:t>
                </a:r>
                <a:endParaRPr kumimoji="0" lang="en-US" sz="28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4" name="Straight Arrow Connector 33"/>
            <p:cNvCxnSpPr/>
            <p:nvPr/>
          </p:nvCxnSpPr>
          <p:spPr>
            <a:xfrm rot="5400000">
              <a:off x="3859622" y="1245778"/>
              <a:ext cx="1272356" cy="1588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495800" y="1905000"/>
              <a:ext cx="137160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572000" y="1905000"/>
              <a:ext cx="15240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 82"/>
            <p:cNvSpPr/>
            <p:nvPr/>
          </p:nvSpPr>
          <p:spPr>
            <a:xfrm>
              <a:off x="4648200" y="1905000"/>
              <a:ext cx="228600" cy="4572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 Box 2"/>
            <p:cNvSpPr txBox="1">
              <a:spLocks noChangeArrowheads="1"/>
            </p:cNvSpPr>
            <p:nvPr/>
          </p:nvSpPr>
          <p:spPr bwMode="auto">
            <a:xfrm>
              <a:off x="5867400" y="2819400"/>
              <a:ext cx="483394" cy="46344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2000" b="1" dirty="0" smtClean="0">
                  <a:solidFill>
                    <a:srgbClr val="C00000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rPr>
                <a:t>F</a:t>
              </a:r>
              <a:r>
                <a:rPr kumimoji="0" lang="en-US" sz="2000" b="1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AB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Text Box 2"/>
            <p:cNvSpPr txBox="1">
              <a:spLocks noChangeArrowheads="1"/>
            </p:cNvSpPr>
            <p:nvPr/>
          </p:nvSpPr>
          <p:spPr bwMode="auto">
            <a:xfrm>
              <a:off x="5105400" y="1981200"/>
              <a:ext cx="609600" cy="2648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l-GR" sz="2800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θ</a:t>
              </a:r>
              <a:r>
                <a:rPr lang="en-US" sz="2800" b="1" baseline="-25000" dirty="0" smtClean="0">
                  <a:latin typeface="Times New Roman" pitchFamily="18" charset="0"/>
                  <a:ea typeface="Arial" pitchFamily="34" charset="0"/>
                  <a:cs typeface="Arial" pitchFamily="34" charset="0"/>
                </a:rPr>
                <a:t>AB</a:t>
              </a:r>
              <a:endParaRPr kumimoji="0" lang="en-US" sz="28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2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65328" b="20755"/>
          <a:stretch>
            <a:fillRect/>
          </a:stretch>
        </p:blipFill>
        <p:spPr bwMode="auto">
          <a:xfrm>
            <a:off x="990600" y="762000"/>
            <a:ext cx="2286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733800" y="1828800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AB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74.05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 = 2 tan</a:t>
            </a:r>
            <a:r>
              <a:rPr lang="el-GR" sz="28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r>
              <a:rPr lang="el-GR" sz="24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AB  </a:t>
            </a:r>
            <a:r>
              <a:rPr lang="en-US" sz="24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= 2 tan(74.05) = 7 m</a:t>
            </a:r>
            <a:r>
              <a:rPr lang="en-US" sz="2400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457200" y="2971800"/>
            <a:ext cx="8229600" cy="35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Fx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(forces moving towards right side +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BA </a:t>
            </a:r>
            <a:r>
              <a:rPr lang="en-US" sz="2200" b="1" baseline="-25000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+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BC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(14.56)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(74.05)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+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BC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0,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BC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4 kN _________(i)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+ 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BA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BA </a:t>
            </a:r>
            <a:r>
              <a:rPr lang="en-US" sz="2200" b="1" baseline="-25000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- 8 -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BC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14.56 sin(74.05)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r>
              <a:rPr lang="en-US" sz="2200" b="1" baseline="-25000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- 8 -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BC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US" sz="24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- 8 -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24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BC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=0,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2400" b="1" dirty="0" smtClean="0">
                <a:solidFill>
                  <a:srgbClr val="FF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="1" baseline="-25000" dirty="0" smtClean="0">
                <a:solidFill>
                  <a:srgbClr val="FF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 BC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=14-8 = 6 kN_______(ii)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solving (i) &amp; (ii) we get,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7.21 kN, </a:t>
            </a:r>
            <a:r>
              <a:rPr lang="el-GR" sz="24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BC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56.31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38800" y="2286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Considering free body diagram of  </a:t>
            </a:r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joint B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828800" y="152400"/>
            <a:ext cx="2971800" cy="2807732"/>
            <a:chOff x="1295400" y="3657600"/>
            <a:chExt cx="2971800" cy="2807732"/>
          </a:xfrm>
        </p:grpSpPr>
        <p:grpSp>
          <p:nvGrpSpPr>
            <p:cNvPr id="17" name="Group 102"/>
            <p:cNvGrpSpPr/>
            <p:nvPr/>
          </p:nvGrpSpPr>
          <p:grpSpPr>
            <a:xfrm>
              <a:off x="1295400" y="3657600"/>
              <a:ext cx="2971800" cy="2078636"/>
              <a:chOff x="1295400" y="3657600"/>
              <a:chExt cx="2971800" cy="2078636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2922046" y="4740851"/>
                <a:ext cx="732273" cy="5952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828800" y="4724400"/>
                <a:ext cx="1947564" cy="174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Arc 20"/>
              <p:cNvSpPr/>
              <p:nvPr/>
            </p:nvSpPr>
            <p:spPr>
              <a:xfrm>
                <a:off x="3003409" y="4740851"/>
                <a:ext cx="122045" cy="27474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 Box 2"/>
              <p:cNvSpPr txBox="1">
                <a:spLocks noChangeArrowheads="1"/>
              </p:cNvSpPr>
              <p:nvPr/>
            </p:nvSpPr>
            <p:spPr bwMode="auto">
              <a:xfrm>
                <a:off x="3654319" y="5290345"/>
                <a:ext cx="612881" cy="2785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solidFill>
                      <a:srgbClr val="C00000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F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BC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 Box 2"/>
              <p:cNvSpPr txBox="1">
                <a:spLocks noChangeArrowheads="1"/>
              </p:cNvSpPr>
              <p:nvPr/>
            </p:nvSpPr>
            <p:spPr bwMode="auto">
              <a:xfrm>
                <a:off x="3247500" y="4786642"/>
                <a:ext cx="325455" cy="159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BC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rot="16200000" flipV="1">
                <a:off x="2171700" y="4000500"/>
                <a:ext cx="762000" cy="6858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2583339" y="5036661"/>
                <a:ext cx="625241" cy="72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 Box 2"/>
              <p:cNvSpPr txBox="1">
                <a:spLocks noChangeArrowheads="1"/>
              </p:cNvSpPr>
              <p:nvPr/>
            </p:nvSpPr>
            <p:spPr bwMode="auto">
              <a:xfrm>
                <a:off x="2667000" y="5486400"/>
                <a:ext cx="621506" cy="2498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8 kN</a:t>
                </a:r>
                <a:endParaRPr kumimoji="0" lang="en-US" sz="28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7" name="Text Box 2"/>
              <p:cNvSpPr txBox="1">
                <a:spLocks noChangeArrowheads="1"/>
              </p:cNvSpPr>
              <p:nvPr/>
            </p:nvSpPr>
            <p:spPr bwMode="auto">
              <a:xfrm>
                <a:off x="1524000" y="3657600"/>
                <a:ext cx="1981200" cy="2785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b="1" dirty="0" smtClean="0">
                    <a:solidFill>
                      <a:srgbClr val="C00000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F</a:t>
                </a:r>
                <a:r>
                  <a:rPr kumimoji="0" lang="en-US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BA</a:t>
                </a:r>
                <a:r>
                  <a:rPr kumimoji="0" lang="en-US" b="1" i="0" u="none" strike="noStrike" cap="none" normalizeH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 = 14.56 kN</a:t>
                </a:r>
                <a:endParaRPr kumimoji="0" lang="en-US" sz="24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" name="Text Box 2"/>
              <p:cNvSpPr txBox="1">
                <a:spLocks noChangeArrowheads="1"/>
              </p:cNvSpPr>
              <p:nvPr/>
            </p:nvSpPr>
            <p:spPr bwMode="auto">
              <a:xfrm>
                <a:off x="1295400" y="4495800"/>
                <a:ext cx="1163655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BA</a:t>
                </a:r>
                <a:r>
                  <a:rPr lang="en-US" sz="1600" b="1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 = 74.05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  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Arc 28"/>
              <p:cNvSpPr/>
              <p:nvPr/>
            </p:nvSpPr>
            <p:spPr>
              <a:xfrm rot="15403039">
                <a:off x="2612597" y="4473894"/>
                <a:ext cx="306054" cy="44359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 Box 2"/>
              <p:cNvSpPr txBox="1">
                <a:spLocks noChangeArrowheads="1"/>
              </p:cNvSpPr>
              <p:nvPr/>
            </p:nvSpPr>
            <p:spPr bwMode="auto">
              <a:xfrm>
                <a:off x="2971800" y="4419600"/>
                <a:ext cx="276225" cy="2498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B</a:t>
                </a:r>
                <a:endParaRPr kumimoji="0" lang="en-US" sz="24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362200" y="6096000"/>
              <a:ext cx="1066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u="sng" dirty="0" smtClean="0">
                  <a:latin typeface="Times New Roman" pitchFamily="18" charset="0"/>
                  <a:cs typeface="Times New Roman" pitchFamily="18" charset="0"/>
                </a:rPr>
                <a:t>Joint B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5638800" y="1219200"/>
            <a:ext cx="2920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BA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14.56 kN, </a:t>
            </a:r>
            <a:r>
              <a:rPr lang="el-GR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BA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74.05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4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533400" y="3124200"/>
            <a:ext cx="8229600" cy="35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Fx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(forces moving towards right side +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CB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CB </a:t>
            </a:r>
            <a:r>
              <a:rPr lang="en-US" sz="2200" b="1" baseline="-25000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+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CD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(7.21)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(56.31)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+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CD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0,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CD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4 kN _________(i)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+ 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CB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CB </a:t>
            </a:r>
            <a:r>
              <a:rPr lang="en-US" sz="2200" b="1" baseline="-25000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+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CD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(7.21)sin</a:t>
            </a:r>
            <a:r>
              <a:rPr lang="en-US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(56.31) –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16  +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CD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0,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sz="24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- 16 +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24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CD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=0, F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24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CD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=16-6 = 10 kN_______(ii)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solving (i) &amp; (ii) we get,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10.77 kN, </a:t>
            </a:r>
            <a:r>
              <a:rPr lang="el-GR" sz="24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CD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68.20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38800" y="2286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Considering free body diagram of  </a:t>
            </a:r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joint C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209800" y="762000"/>
            <a:ext cx="2517881" cy="2274332"/>
            <a:chOff x="4343400" y="4419600"/>
            <a:chExt cx="2517881" cy="2274332"/>
          </a:xfrm>
        </p:grpSpPr>
        <p:grpSp>
          <p:nvGrpSpPr>
            <p:cNvPr id="32" name="Group 103"/>
            <p:cNvGrpSpPr/>
            <p:nvPr/>
          </p:nvGrpSpPr>
          <p:grpSpPr>
            <a:xfrm>
              <a:off x="4343400" y="4419600"/>
              <a:ext cx="2517881" cy="1773836"/>
              <a:chOff x="1752600" y="3962400"/>
              <a:chExt cx="2517881" cy="1773836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2922046" y="4267200"/>
                <a:ext cx="887954" cy="4736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828800" y="4724400"/>
                <a:ext cx="1947564" cy="174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Arc 35"/>
              <p:cNvSpPr/>
              <p:nvPr/>
            </p:nvSpPr>
            <p:spPr>
              <a:xfrm>
                <a:off x="3124200" y="4572000"/>
                <a:ext cx="122045" cy="27474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 Box 2"/>
              <p:cNvSpPr txBox="1">
                <a:spLocks noChangeArrowheads="1"/>
              </p:cNvSpPr>
              <p:nvPr/>
            </p:nvSpPr>
            <p:spPr bwMode="auto">
              <a:xfrm>
                <a:off x="3657600" y="3962400"/>
                <a:ext cx="612881" cy="2785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solidFill>
                      <a:srgbClr val="C00000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F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CD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" name="Text Box 2"/>
              <p:cNvSpPr txBox="1">
                <a:spLocks noChangeArrowheads="1"/>
              </p:cNvSpPr>
              <p:nvPr/>
            </p:nvSpPr>
            <p:spPr bwMode="auto">
              <a:xfrm>
                <a:off x="3352800" y="4572000"/>
                <a:ext cx="325455" cy="159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CD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rot="16200000" flipV="1">
                <a:off x="2171700" y="4000500"/>
                <a:ext cx="762000" cy="6858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rot="5400000">
                <a:off x="2583339" y="5036661"/>
                <a:ext cx="625241" cy="72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 Box 2"/>
              <p:cNvSpPr txBox="1">
                <a:spLocks noChangeArrowheads="1"/>
              </p:cNvSpPr>
              <p:nvPr/>
            </p:nvSpPr>
            <p:spPr bwMode="auto">
              <a:xfrm>
                <a:off x="2667000" y="5486400"/>
                <a:ext cx="838200" cy="2498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16 kN</a:t>
                </a:r>
                <a:endParaRPr kumimoji="0" lang="en-US" sz="28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Text Box 2"/>
              <p:cNvSpPr txBox="1">
                <a:spLocks noChangeArrowheads="1"/>
              </p:cNvSpPr>
              <p:nvPr/>
            </p:nvSpPr>
            <p:spPr bwMode="auto">
              <a:xfrm>
                <a:off x="1752600" y="4038600"/>
                <a:ext cx="533400" cy="2785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solidFill>
                      <a:srgbClr val="C00000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F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CB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 Box 2"/>
              <p:cNvSpPr txBox="1">
                <a:spLocks noChangeArrowheads="1"/>
              </p:cNvSpPr>
              <p:nvPr/>
            </p:nvSpPr>
            <p:spPr bwMode="auto">
              <a:xfrm>
                <a:off x="2133600" y="4495800"/>
                <a:ext cx="325455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CB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Arc 43"/>
              <p:cNvSpPr/>
              <p:nvPr/>
            </p:nvSpPr>
            <p:spPr>
              <a:xfrm rot="15403039">
                <a:off x="2612597" y="4473894"/>
                <a:ext cx="306054" cy="44359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 Box 2"/>
              <p:cNvSpPr txBox="1">
                <a:spLocks noChangeArrowheads="1"/>
              </p:cNvSpPr>
              <p:nvPr/>
            </p:nvSpPr>
            <p:spPr bwMode="auto">
              <a:xfrm>
                <a:off x="2286001" y="48768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latin typeface="Times New Roman" pitchFamily="18" charset="0"/>
                    <a:cs typeface="Arial" pitchFamily="34" charset="0"/>
                  </a:rPr>
                  <a:t>C</a:t>
                </a:r>
                <a:endParaRPr kumimoji="0" lang="en-US" sz="20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5562600" y="6324600"/>
              <a:ext cx="1066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u="sng" dirty="0" smtClean="0">
                  <a:latin typeface="Times New Roman" pitchFamily="18" charset="0"/>
                  <a:cs typeface="Times New Roman" pitchFamily="18" charset="0"/>
                </a:rPr>
                <a:t>Joint C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5715000" y="1295400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CB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7.21 kN, </a:t>
            </a:r>
            <a:r>
              <a:rPr lang="el-GR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BC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56.31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7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533400" y="3124200"/>
            <a:ext cx="8229600" cy="35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Fx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(forces moving towards right side +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DC </a:t>
            </a:r>
            <a:r>
              <a:rPr lang="en-US" sz="2200" b="1" baseline="-25000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+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(10.77)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(68.20)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+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0,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4 kN _________(i)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Fy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(Upward forces +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DC </a:t>
            </a:r>
            <a:r>
              <a:rPr lang="en-US" sz="2200" b="1" baseline="-25000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 - 8 +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(10.77)sin</a:t>
            </a:r>
            <a:r>
              <a:rPr lang="en-US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(68.20) -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8</a:t>
            </a:r>
            <a:r>
              <a:rPr lang="en-US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r>
              <a:rPr lang="en-US" sz="22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+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16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16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 0,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-10 </a:t>
            </a:r>
            <a:r>
              <a:rPr lang="en-US" sz="2400" b="1" dirty="0" smtClean="0">
                <a:latin typeface="Times New Roman" pitchFamily="18" charset="0"/>
                <a:ea typeface="Arial" pitchFamily="34" charset="0"/>
                <a:cs typeface="Times New Roman" pitchFamily="18" charset="0"/>
              </a:rPr>
              <a:t>- 8 +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24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=0, F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sin</a:t>
            </a:r>
            <a:r>
              <a:rPr lang="el-GR" sz="24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DE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=18 kN_______(ii)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solving (i) &amp; (ii) we get,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= 18.44 kN, </a:t>
            </a:r>
            <a:r>
              <a:rPr lang="el-GR" sz="24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77.47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38800" y="2286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Considering free body diagram of  </a:t>
            </a:r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joint 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715000" y="1295400"/>
            <a:ext cx="2945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DC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10.77 kN, </a:t>
            </a:r>
            <a:r>
              <a:rPr lang="el-GR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68.20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95400" y="304800"/>
            <a:ext cx="2517881" cy="2426732"/>
            <a:chOff x="6553200" y="2438400"/>
            <a:chExt cx="2517881" cy="2426732"/>
          </a:xfrm>
        </p:grpSpPr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8458200" y="2438400"/>
              <a:ext cx="612881" cy="27850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2000" b="1" dirty="0" smtClean="0">
                  <a:solidFill>
                    <a:srgbClr val="C00000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rPr>
                <a:t>F</a:t>
              </a:r>
              <a:r>
                <a:rPr kumimoji="0" lang="en-US" sz="2000" b="1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DE</a:t>
              </a:r>
              <a:endParaRPr kumimoji="0" lang="en-US" sz="2800" b="0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158"/>
            <p:cNvGrpSpPr/>
            <p:nvPr/>
          </p:nvGrpSpPr>
          <p:grpSpPr>
            <a:xfrm>
              <a:off x="6553200" y="2667000"/>
              <a:ext cx="2078055" cy="2198132"/>
              <a:chOff x="6553200" y="2667000"/>
              <a:chExt cx="2078055" cy="2198132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V="1">
                <a:off x="7722646" y="2743200"/>
                <a:ext cx="887954" cy="4736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629400" y="3200400"/>
                <a:ext cx="1947564" cy="174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Arc 24"/>
              <p:cNvSpPr/>
              <p:nvPr/>
            </p:nvSpPr>
            <p:spPr>
              <a:xfrm>
                <a:off x="7924800" y="3048000"/>
                <a:ext cx="122045" cy="27474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 Box 2"/>
              <p:cNvSpPr txBox="1">
                <a:spLocks noChangeArrowheads="1"/>
              </p:cNvSpPr>
              <p:nvPr/>
            </p:nvSpPr>
            <p:spPr bwMode="auto">
              <a:xfrm>
                <a:off x="8305800" y="2895600"/>
                <a:ext cx="325455" cy="3115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DE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rot="10800000" flipV="1">
                <a:off x="6858000" y="3200400"/>
                <a:ext cx="838200" cy="381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5400000">
                <a:off x="7383939" y="3512661"/>
                <a:ext cx="625241" cy="72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 Box 2"/>
              <p:cNvSpPr txBox="1">
                <a:spLocks noChangeArrowheads="1"/>
              </p:cNvSpPr>
              <p:nvPr/>
            </p:nvSpPr>
            <p:spPr bwMode="auto">
              <a:xfrm>
                <a:off x="7467600" y="3962400"/>
                <a:ext cx="838200" cy="24983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n-US" sz="20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8 kN</a:t>
                </a:r>
                <a:endParaRPr kumimoji="0" lang="en-US" sz="28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Text Box 2"/>
              <p:cNvSpPr txBox="1">
                <a:spLocks noChangeArrowheads="1"/>
              </p:cNvSpPr>
              <p:nvPr/>
            </p:nvSpPr>
            <p:spPr bwMode="auto">
              <a:xfrm>
                <a:off x="6553200" y="3657600"/>
                <a:ext cx="533400" cy="27850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solidFill>
                      <a:srgbClr val="C00000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F</a:t>
                </a:r>
                <a:r>
                  <a:rPr kumimoji="0" lang="en-US" sz="2000" b="1" i="0" u="none" strike="noStrike" cap="none" normalizeH="0" baseline="-2500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DC</a:t>
                </a:r>
                <a:endPara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 Box 2"/>
              <p:cNvSpPr txBox="1">
                <a:spLocks noChangeArrowheads="1"/>
              </p:cNvSpPr>
              <p:nvPr/>
            </p:nvSpPr>
            <p:spPr bwMode="auto">
              <a:xfrm>
                <a:off x="6781801" y="3200400"/>
                <a:ext cx="3048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kumimoji="0" lang="el-GR" sz="1600" b="1" i="0" u="none" strike="noStrike" cap="none" normalizeH="0" dirty="0" smtClean="0">
                    <a:ln>
                      <a:noFill/>
                    </a:ln>
                    <a:effectLst/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θ</a:t>
                </a:r>
                <a:r>
                  <a:rPr lang="en-US" sz="1600" b="1" baseline="-25000" dirty="0" smtClean="0">
                    <a:latin typeface="Times New Roman" pitchFamily="18" charset="0"/>
                    <a:ea typeface="Arial" pitchFamily="34" charset="0"/>
                    <a:cs typeface="Arial" pitchFamily="34" charset="0"/>
                  </a:rPr>
                  <a:t>DC</a:t>
                </a:r>
                <a:endPara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Arc 31"/>
              <p:cNvSpPr/>
              <p:nvPr/>
            </p:nvSpPr>
            <p:spPr>
              <a:xfrm rot="14722759">
                <a:off x="7275159" y="3133919"/>
                <a:ext cx="306054" cy="443598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 Box 2"/>
              <p:cNvSpPr txBox="1">
                <a:spLocks noChangeArrowheads="1"/>
              </p:cNvSpPr>
              <p:nvPr/>
            </p:nvSpPr>
            <p:spPr bwMode="auto">
              <a:xfrm>
                <a:off x="7543800" y="26670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000" b="1" dirty="0" smtClean="0">
                    <a:latin typeface="Times New Roman" pitchFamily="18" charset="0"/>
                    <a:cs typeface="Arial" pitchFamily="34" charset="0"/>
                  </a:rPr>
                  <a:t>D</a:t>
                </a:r>
                <a:endParaRPr kumimoji="0" lang="en-US" sz="20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467600" y="4495800"/>
                <a:ext cx="10668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u="sng" dirty="0" smtClean="0">
                    <a:latin typeface="Times New Roman" pitchFamily="18" charset="0"/>
                    <a:cs typeface="Times New Roman" pitchFamily="18" charset="0"/>
                  </a:rPr>
                  <a:t>Joint D</a:t>
                </a:r>
              </a:p>
            </p:txBody>
          </p:sp>
        </p:grpSp>
      </p:grp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0" y="4038600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b="1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= 77.47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aseline="30000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 = 2 tan</a:t>
            </a:r>
            <a:r>
              <a:rPr lang="el-GR" sz="2800" b="1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r>
              <a:rPr lang="el-GR" sz="24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θ</a:t>
            </a:r>
            <a:r>
              <a:rPr lang="en-US" sz="2400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DE  </a:t>
            </a:r>
            <a:r>
              <a:rPr lang="en-US" sz="24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= 2 tan(77.47) = 9 m</a:t>
            </a:r>
            <a:r>
              <a:rPr lang="en-US" sz="2400" baseline="-25000" dirty="0" smtClean="0">
                <a:latin typeface="Times New Roman" pitchFamily="18" charset="0"/>
                <a:ea typeface="Arial" pitchFamily="34" charset="0"/>
                <a:cs typeface="Arial" pitchFamily="34" charset="0"/>
              </a:rPr>
              <a:t>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685800"/>
            <a:ext cx="190500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6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981200"/>
            <a:ext cx="528066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914400"/>
            <a:ext cx="833068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143000"/>
            <a:ext cx="4038600" cy="32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0" y="4876800"/>
            <a:ext cx="3581400" cy="16002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ea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V</a:t>
            </a:r>
            <a:r>
              <a:rPr lang="en-US" sz="2000" b="1" baseline="-25000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A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 =18.57 kN, H</a:t>
            </a:r>
            <a:r>
              <a:rPr lang="en-US" sz="2000" b="1" baseline="-25000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A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= 21.429 kN</a:t>
            </a:r>
            <a:endParaRPr lang="en-US" sz="2800" baseline="-250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V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E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 = 1.429 kN, H</a:t>
            </a:r>
            <a:r>
              <a:rPr kumimoji="0" lang="en-US" sz="2000" b="1" i="0" u="none" strike="noStrike" cap="none" normalizeH="0" baseline="-2500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itchFamily="18" charset="0"/>
                <a:ea typeface="Arial" pitchFamily="34" charset="0"/>
                <a:cs typeface="Arial" pitchFamily="34" charset="0"/>
              </a:rPr>
              <a:t>E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= 21.429 kN</a:t>
            </a:r>
          </a:p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d</a:t>
            </a:r>
            <a:r>
              <a:rPr lang="en-US" sz="2000" b="1" baseline="-25000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B 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 = 1.733 m, d</a:t>
            </a:r>
            <a:r>
              <a:rPr lang="en-US" sz="2000" b="1" baseline="-25000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D</a:t>
            </a:r>
            <a:r>
              <a:rPr lang="en-US" sz="2000" b="1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= 4.20 m</a:t>
            </a:r>
          </a:p>
          <a:p>
            <a:pPr lvl="0" fontAlgn="base">
              <a:spcBef>
                <a:spcPct val="0"/>
              </a:spcBef>
              <a:spcAft>
                <a:spcPts val="1000"/>
              </a:spcAft>
            </a:pPr>
            <a:endParaRPr kumimoji="0" lang="en-US" sz="2800" b="0" i="0" u="none" strike="noStrike" cap="none" normalizeH="0" baseline="-2500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5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828800"/>
            <a:ext cx="63029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851" y="609600"/>
            <a:ext cx="861514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4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057400"/>
            <a:ext cx="6781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Types of supports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609600" y="4343400"/>
            <a:ext cx="82296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(686.7 x 4) – (245.25x 10) – (P x 5) + (V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x 14 )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14V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- 5P= (2746.8+2452.5) = 5199.3 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 V</a:t>
            </a:r>
            <a:r>
              <a:rPr lang="en-US" sz="22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– 5 P = 5199.3 N--------------(1)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638800" y="35814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Considering free body of  the entire cable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90</a:t>
            </a:fld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990600" y="457200"/>
            <a:ext cx="6324600" cy="3221636"/>
            <a:chOff x="990600" y="457200"/>
            <a:chExt cx="6324600" cy="3221636"/>
          </a:xfrm>
        </p:grpSpPr>
        <p:sp>
          <p:nvSpPr>
            <p:cNvPr id="88" name="Text Box 2"/>
            <p:cNvSpPr txBox="1">
              <a:spLocks noChangeArrowheads="1"/>
            </p:cNvSpPr>
            <p:nvPr/>
          </p:nvSpPr>
          <p:spPr bwMode="auto">
            <a:xfrm>
              <a:off x="990600" y="1371600"/>
              <a:ext cx="5334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24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sz="24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kumimoji="0" lang="en-US" sz="32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/>
            <a:srcRect r="1058" b="20132"/>
            <a:stretch>
              <a:fillRect/>
            </a:stretch>
          </p:blipFill>
          <p:spPr bwMode="auto">
            <a:xfrm>
              <a:off x="1676400" y="457200"/>
              <a:ext cx="51054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9" name="Text Box 2"/>
            <p:cNvSpPr txBox="1">
              <a:spLocks noChangeArrowheads="1"/>
            </p:cNvSpPr>
            <p:nvPr/>
          </p:nvSpPr>
          <p:spPr bwMode="auto">
            <a:xfrm>
              <a:off x="2438400" y="3429000"/>
              <a:ext cx="2057400" cy="2498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70x9.81 =686.7 N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495800" y="2590800"/>
              <a:ext cx="8382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rot="5400000">
              <a:off x="4640739" y="2598261"/>
              <a:ext cx="625241" cy="720"/>
            </a:xfrm>
            <a:prstGeom prst="straightConnector1">
              <a:avLst/>
            </a:prstGeom>
            <a:ln w="539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 Box 2"/>
            <p:cNvSpPr txBox="1">
              <a:spLocks noChangeArrowheads="1"/>
            </p:cNvSpPr>
            <p:nvPr/>
          </p:nvSpPr>
          <p:spPr bwMode="auto">
            <a:xfrm>
              <a:off x="4495800" y="2895600"/>
              <a:ext cx="2057400" cy="2498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25x9.81 =245.25 N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rot="5400000">
              <a:off x="3192939" y="3055461"/>
              <a:ext cx="625241" cy="720"/>
            </a:xfrm>
            <a:prstGeom prst="straightConnector1">
              <a:avLst/>
            </a:prstGeom>
            <a:ln w="539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1447800" y="685800"/>
              <a:ext cx="5867400" cy="914400"/>
              <a:chOff x="1447800" y="685800"/>
              <a:chExt cx="5867400" cy="91440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5400000">
                <a:off x="5555139" y="1226661"/>
                <a:ext cx="625241" cy="72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rot="10800000" flipV="1">
                <a:off x="5867400" y="1524001"/>
                <a:ext cx="914400" cy="15639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1447800" y="1524000"/>
                <a:ext cx="1066800" cy="15639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 Box 2"/>
              <p:cNvSpPr txBox="1">
                <a:spLocks noChangeArrowheads="1"/>
              </p:cNvSpPr>
              <p:nvPr/>
            </p:nvSpPr>
            <p:spPr bwMode="auto">
              <a:xfrm>
                <a:off x="6781800" y="1295400"/>
                <a:ext cx="5334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Text Box 2"/>
              <p:cNvSpPr txBox="1">
                <a:spLocks noChangeArrowheads="1"/>
              </p:cNvSpPr>
              <p:nvPr/>
            </p:nvSpPr>
            <p:spPr bwMode="auto">
              <a:xfrm>
                <a:off x="2133600" y="8382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Text Box 2"/>
              <p:cNvSpPr txBox="1">
                <a:spLocks noChangeArrowheads="1"/>
              </p:cNvSpPr>
              <p:nvPr/>
            </p:nvSpPr>
            <p:spPr bwMode="auto">
              <a:xfrm>
                <a:off x="6096000" y="6858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 rot="5400000">
                <a:off x="2202339" y="1226661"/>
                <a:ext cx="625241" cy="72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2208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828800"/>
            <a:ext cx="63029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851" y="609600"/>
            <a:ext cx="861514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609600" y="4343400"/>
            <a:ext cx="82296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(686.7 x 4) – (245.25x 10) – (P x 5) + (V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x 14 )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14V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- 5P= (2746.8+2452.5) = 5199.3 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 V</a:t>
            </a:r>
            <a:r>
              <a:rPr lang="en-US" sz="22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– 5 P = 5199.3 N--------------(1)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638800" y="35814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Considering free body of  the entire cable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92</a:t>
            </a:fld>
            <a:endParaRPr lang="en-US"/>
          </a:p>
        </p:txBody>
      </p:sp>
      <p:grpSp>
        <p:nvGrpSpPr>
          <p:cNvPr id="2" name="Group 88"/>
          <p:cNvGrpSpPr/>
          <p:nvPr/>
        </p:nvGrpSpPr>
        <p:grpSpPr>
          <a:xfrm>
            <a:off x="990600" y="457200"/>
            <a:ext cx="6324600" cy="3221636"/>
            <a:chOff x="990600" y="457200"/>
            <a:chExt cx="6324600" cy="3221636"/>
          </a:xfrm>
        </p:grpSpPr>
        <p:sp>
          <p:nvSpPr>
            <p:cNvPr id="88" name="Text Box 2"/>
            <p:cNvSpPr txBox="1">
              <a:spLocks noChangeArrowheads="1"/>
            </p:cNvSpPr>
            <p:nvPr/>
          </p:nvSpPr>
          <p:spPr bwMode="auto">
            <a:xfrm>
              <a:off x="990600" y="1371600"/>
              <a:ext cx="5334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24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sz="24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kumimoji="0" lang="en-US" sz="32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/>
            <a:srcRect r="1058" b="20132"/>
            <a:stretch>
              <a:fillRect/>
            </a:stretch>
          </p:blipFill>
          <p:spPr bwMode="auto">
            <a:xfrm>
              <a:off x="1676400" y="457200"/>
              <a:ext cx="51054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9" name="Text Box 2"/>
            <p:cNvSpPr txBox="1">
              <a:spLocks noChangeArrowheads="1"/>
            </p:cNvSpPr>
            <p:nvPr/>
          </p:nvSpPr>
          <p:spPr bwMode="auto">
            <a:xfrm>
              <a:off x="2438400" y="3429000"/>
              <a:ext cx="2057400" cy="2498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70x9.81 =686.7 N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495800" y="2590800"/>
              <a:ext cx="8382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rot="5400000">
              <a:off x="4640739" y="2598261"/>
              <a:ext cx="625241" cy="720"/>
            </a:xfrm>
            <a:prstGeom prst="straightConnector1">
              <a:avLst/>
            </a:prstGeom>
            <a:ln w="539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 Box 2"/>
            <p:cNvSpPr txBox="1">
              <a:spLocks noChangeArrowheads="1"/>
            </p:cNvSpPr>
            <p:nvPr/>
          </p:nvSpPr>
          <p:spPr bwMode="auto">
            <a:xfrm>
              <a:off x="4495800" y="2895600"/>
              <a:ext cx="2057400" cy="2498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25x9.81 =245.25 N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rot="5400000">
              <a:off x="3192939" y="3055461"/>
              <a:ext cx="625241" cy="720"/>
            </a:xfrm>
            <a:prstGeom prst="straightConnector1">
              <a:avLst/>
            </a:prstGeom>
            <a:ln w="539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74"/>
            <p:cNvGrpSpPr/>
            <p:nvPr/>
          </p:nvGrpSpPr>
          <p:grpSpPr>
            <a:xfrm>
              <a:off x="1447800" y="685800"/>
              <a:ext cx="5867400" cy="914400"/>
              <a:chOff x="1447800" y="685800"/>
              <a:chExt cx="5867400" cy="914400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5400000">
                <a:off x="5555139" y="1226661"/>
                <a:ext cx="625241" cy="72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rot="10800000" flipV="1">
                <a:off x="5867400" y="1524001"/>
                <a:ext cx="914400" cy="15639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1447800" y="1524000"/>
                <a:ext cx="1066800" cy="15639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 Box 2"/>
              <p:cNvSpPr txBox="1">
                <a:spLocks noChangeArrowheads="1"/>
              </p:cNvSpPr>
              <p:nvPr/>
            </p:nvSpPr>
            <p:spPr bwMode="auto">
              <a:xfrm>
                <a:off x="6781800" y="1295400"/>
                <a:ext cx="5334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Text Box 2"/>
              <p:cNvSpPr txBox="1">
                <a:spLocks noChangeArrowheads="1"/>
              </p:cNvSpPr>
              <p:nvPr/>
            </p:nvSpPr>
            <p:spPr bwMode="auto">
              <a:xfrm>
                <a:off x="2133600" y="8382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Text Box 2"/>
              <p:cNvSpPr txBox="1">
                <a:spLocks noChangeArrowheads="1"/>
              </p:cNvSpPr>
              <p:nvPr/>
            </p:nvSpPr>
            <p:spPr bwMode="auto">
              <a:xfrm>
                <a:off x="6096000" y="6858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 rot="5400000">
                <a:off x="2202339" y="1226661"/>
                <a:ext cx="625241" cy="72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5923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609600" y="4343400"/>
            <a:ext cx="82296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– (245.25x 6) + (V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x 10 ) - (H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x 5 )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10V</a:t>
            </a:r>
            <a:r>
              <a:rPr lang="en-US" sz="22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- 5 H</a:t>
            </a:r>
            <a:r>
              <a:rPr lang="en-US" sz="22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 1471.5 N --------------(2)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91200" y="38100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Considering free body of  the right side of joint B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04800"/>
            <a:ext cx="5057775" cy="340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5"/>
          <p:cNvGrpSpPr/>
          <p:nvPr/>
        </p:nvGrpSpPr>
        <p:grpSpPr>
          <a:xfrm>
            <a:off x="990600" y="457200"/>
            <a:ext cx="6324600" cy="3221636"/>
            <a:chOff x="990600" y="457200"/>
            <a:chExt cx="6324600" cy="3221636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990600" y="1371600"/>
              <a:ext cx="5334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24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sz="24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kumimoji="0" lang="en-US" sz="32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/>
            <a:srcRect r="1058" b="20132"/>
            <a:stretch>
              <a:fillRect/>
            </a:stretch>
          </p:blipFill>
          <p:spPr bwMode="auto">
            <a:xfrm>
              <a:off x="1676400" y="457200"/>
              <a:ext cx="51054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 Box 2"/>
            <p:cNvSpPr txBox="1">
              <a:spLocks noChangeArrowheads="1"/>
            </p:cNvSpPr>
            <p:nvPr/>
          </p:nvSpPr>
          <p:spPr bwMode="auto">
            <a:xfrm>
              <a:off x="2438400" y="3429000"/>
              <a:ext cx="2057400" cy="2498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70x9.81 =686.7 N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5800" y="2590800"/>
              <a:ext cx="8382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>
              <a:off x="4640739" y="2598261"/>
              <a:ext cx="625241" cy="720"/>
            </a:xfrm>
            <a:prstGeom prst="straightConnector1">
              <a:avLst/>
            </a:prstGeom>
            <a:ln w="539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4495800" y="2895600"/>
              <a:ext cx="2057400" cy="2498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25x9.81 =245.25 N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5400000">
              <a:off x="3192939" y="3055461"/>
              <a:ext cx="625241" cy="720"/>
            </a:xfrm>
            <a:prstGeom prst="straightConnector1">
              <a:avLst/>
            </a:prstGeom>
            <a:ln w="539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74"/>
            <p:cNvGrpSpPr/>
            <p:nvPr/>
          </p:nvGrpSpPr>
          <p:grpSpPr>
            <a:xfrm>
              <a:off x="1447800" y="685800"/>
              <a:ext cx="5867400" cy="914400"/>
              <a:chOff x="1447800" y="685800"/>
              <a:chExt cx="5867400" cy="9144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5555139" y="1226661"/>
                <a:ext cx="625241" cy="72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10800000" flipV="1">
                <a:off x="5867400" y="1524001"/>
                <a:ext cx="914400" cy="15639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1447800" y="1524000"/>
                <a:ext cx="1066800" cy="15639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 Box 2"/>
              <p:cNvSpPr txBox="1">
                <a:spLocks noChangeArrowheads="1"/>
              </p:cNvSpPr>
              <p:nvPr/>
            </p:nvSpPr>
            <p:spPr bwMode="auto">
              <a:xfrm>
                <a:off x="6781800" y="1295400"/>
                <a:ext cx="5334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Text Box 2"/>
              <p:cNvSpPr txBox="1">
                <a:spLocks noChangeArrowheads="1"/>
              </p:cNvSpPr>
              <p:nvPr/>
            </p:nvSpPr>
            <p:spPr bwMode="auto">
              <a:xfrm>
                <a:off x="2133600" y="8382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Text Box 2"/>
              <p:cNvSpPr txBox="1">
                <a:spLocks noChangeArrowheads="1"/>
              </p:cNvSpPr>
              <p:nvPr/>
            </p:nvSpPr>
            <p:spPr bwMode="auto">
              <a:xfrm>
                <a:off x="6096000" y="6858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rot="5400000">
                <a:off x="2202339" y="1226661"/>
                <a:ext cx="625241" cy="72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tangle 22"/>
          <p:cNvSpPr/>
          <p:nvPr/>
        </p:nvSpPr>
        <p:spPr>
          <a:xfrm>
            <a:off x="6324600" y="22860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Taking section </a:t>
            </a:r>
            <a:r>
              <a:rPr lang="en-US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from joint not cutting any members</a:t>
            </a:r>
          </a:p>
        </p:txBody>
      </p:sp>
    </p:spTree>
    <p:extLst>
      <p:ext uri="{BB962C8B-B14F-4D97-AF65-F5344CB8AC3E}">
        <p14:creationId xmlns:p14="http://schemas.microsoft.com/office/powerpoint/2010/main" val="373699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609600" y="4343400"/>
            <a:ext cx="82296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l-GR" sz="2200" b="1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0 (anticlockwise moment  +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ve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+ (V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x 4 ) - (H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x 3 ) =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3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(3/4)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--------------(3)</a:t>
            </a: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91200" y="39624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Considering free body of  the right side of joint C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914400"/>
            <a:ext cx="2809875" cy="278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5"/>
          <p:cNvGrpSpPr/>
          <p:nvPr/>
        </p:nvGrpSpPr>
        <p:grpSpPr>
          <a:xfrm>
            <a:off x="990600" y="457200"/>
            <a:ext cx="6324600" cy="3221636"/>
            <a:chOff x="990600" y="457200"/>
            <a:chExt cx="6324600" cy="3221636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990600" y="1371600"/>
              <a:ext cx="5334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24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sz="2400" b="1" baseline="-250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kumimoji="0" lang="en-US" sz="32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/>
            <a:srcRect r="1058" b="20132"/>
            <a:stretch>
              <a:fillRect/>
            </a:stretch>
          </p:blipFill>
          <p:spPr bwMode="auto">
            <a:xfrm>
              <a:off x="1676400" y="457200"/>
              <a:ext cx="51054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 Box 2"/>
            <p:cNvSpPr txBox="1">
              <a:spLocks noChangeArrowheads="1"/>
            </p:cNvSpPr>
            <p:nvPr/>
          </p:nvSpPr>
          <p:spPr bwMode="auto">
            <a:xfrm>
              <a:off x="2438400" y="3429000"/>
              <a:ext cx="2057400" cy="2498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70x9.81 =686.7 N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5800" y="2590800"/>
              <a:ext cx="8382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>
              <a:off x="4640739" y="2598261"/>
              <a:ext cx="625241" cy="720"/>
            </a:xfrm>
            <a:prstGeom prst="straightConnector1">
              <a:avLst/>
            </a:prstGeom>
            <a:ln w="539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4495800" y="2895600"/>
              <a:ext cx="2057400" cy="2498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ts val="1000"/>
                </a:spcAft>
              </a:pPr>
              <a:r>
                <a:rPr kumimoji="0" lang="en-US" b="1" i="0" u="none" strike="noStrike" cap="none" normalizeH="0" dirty="0" smtClean="0">
                  <a:ln>
                    <a:noFill/>
                  </a:ln>
                  <a:effectLst/>
                  <a:latin typeface="Times New Roman" pitchFamily="18" charset="0"/>
                  <a:ea typeface="Arial" pitchFamily="34" charset="0"/>
                  <a:cs typeface="Arial" pitchFamily="34" charset="0"/>
                </a:rPr>
                <a:t>25x9.81 =245.25 N</a:t>
              </a:r>
              <a:endParaRPr kumimoji="0" lang="en-US" sz="24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5400000">
              <a:off x="3192939" y="3055461"/>
              <a:ext cx="625241" cy="720"/>
            </a:xfrm>
            <a:prstGeom prst="straightConnector1">
              <a:avLst/>
            </a:prstGeom>
            <a:ln w="539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74"/>
            <p:cNvGrpSpPr/>
            <p:nvPr/>
          </p:nvGrpSpPr>
          <p:grpSpPr>
            <a:xfrm>
              <a:off x="1447800" y="685800"/>
              <a:ext cx="5867400" cy="914400"/>
              <a:chOff x="1447800" y="685800"/>
              <a:chExt cx="5867400" cy="9144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5555139" y="1226661"/>
                <a:ext cx="625241" cy="72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10800000" flipV="1">
                <a:off x="5867400" y="1524001"/>
                <a:ext cx="914400" cy="15639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1447800" y="1524000"/>
                <a:ext cx="1066800" cy="15639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 Box 2"/>
              <p:cNvSpPr txBox="1">
                <a:spLocks noChangeArrowheads="1"/>
              </p:cNvSpPr>
              <p:nvPr/>
            </p:nvSpPr>
            <p:spPr bwMode="auto">
              <a:xfrm>
                <a:off x="6781800" y="1295400"/>
                <a:ext cx="5334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Text Box 2"/>
              <p:cNvSpPr txBox="1">
                <a:spLocks noChangeArrowheads="1"/>
              </p:cNvSpPr>
              <p:nvPr/>
            </p:nvSpPr>
            <p:spPr bwMode="auto">
              <a:xfrm>
                <a:off x="2133600" y="8382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Text Box 2"/>
              <p:cNvSpPr txBox="1">
                <a:spLocks noChangeArrowheads="1"/>
              </p:cNvSpPr>
              <p:nvPr/>
            </p:nvSpPr>
            <p:spPr bwMode="auto">
              <a:xfrm>
                <a:off x="6096000" y="6858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lvl="0" fontAlgn="base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en-US" sz="24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2400" b="1" baseline="-250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kumimoji="0" lang="en-US" sz="32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rot="5400000">
                <a:off x="2202339" y="1226661"/>
                <a:ext cx="625241" cy="720"/>
              </a:xfrm>
              <a:prstGeom prst="straightConnector1">
                <a:avLst/>
              </a:prstGeom>
              <a:ln w="53975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380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1295400" y="533400"/>
            <a:ext cx="64008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– 5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5199.3 N--------------(1)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- 5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 1471.5 N --------------(2)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(3/4)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--------------(3)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57400" y="1828800"/>
            <a:ext cx="51816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10V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- 5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 1471.5 N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10 (3/4)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- 5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 1471.5 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7.5H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- 5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 1471.5 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(2.5)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=  1471.5 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=  588.6 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(3/4)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(3/4)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588.6  = 441.45 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200" b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– 5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5199.3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14 (441.45) – 5P = 5199.3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6180.3– 5P = 5199.3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6180.3– 5199.3 = 5P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P = 196.2 N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72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76400"/>
            <a:ext cx="6324600" cy="414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126" y="762000"/>
            <a:ext cx="894687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371600" y="365760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Times New Roman" pitchFamily="18" charset="0"/>
              </a:rPr>
              <a:t>3 m</a:t>
            </a:r>
            <a:endParaRPr lang="en-US" sz="2000" b="1" dirty="0"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1200" y="5867400"/>
            <a:ext cx="2963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ea typeface="Arial" pitchFamily="34" charset="0"/>
                <a:cs typeface="Arial" pitchFamily="34" charset="0"/>
              </a:rPr>
              <a:t>P = 72 kN, Q = 30 kN</a:t>
            </a:r>
            <a:endParaRPr lang="en-US" sz="3200" baseline="-250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B32B-02C5-48BC-8846-1C009741EF4E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716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2590800"/>
            <a:ext cx="4876800" cy="308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310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5181600" cy="601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450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CEDE0-52C3-4DB1-853A-C9AE3CC8866E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577215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5" y="2438400"/>
            <a:ext cx="51530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5" y="4953000"/>
            <a:ext cx="58578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19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AABED7"/>
      </a:dk2>
      <a:lt2>
        <a:srgbClr val="355071"/>
      </a:lt2>
      <a:accent1>
        <a:srgbClr val="2FA3EE"/>
      </a:accent1>
      <a:accent2>
        <a:srgbClr val="4BCAAD"/>
      </a:accent2>
      <a:accent3>
        <a:srgbClr val="FFFFFF"/>
      </a:accent3>
      <a:accent4>
        <a:srgbClr val="000000"/>
      </a:accent4>
      <a:accent5>
        <a:srgbClr val="000000"/>
      </a:accent5>
      <a:accent6>
        <a:srgbClr val="000000"/>
      </a:accent6>
      <a:hlink>
        <a:srgbClr val="56BCFE"/>
      </a:hlink>
      <a:folHlink>
        <a:srgbClr val="97C5E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AABED7"/>
        </a:dk2>
        <a:lt2>
          <a:srgbClr val="355071"/>
        </a:lt2>
        <a:accent1>
          <a:srgbClr val="2FA3EE"/>
        </a:accent1>
        <a:accent2>
          <a:srgbClr val="4BCAAD"/>
        </a:accent2>
        <a:accent3>
          <a:srgbClr val="FFFFFF"/>
        </a:accent3>
        <a:accent4>
          <a:srgbClr val="000000"/>
        </a:accent4>
        <a:accent5>
          <a:srgbClr val="000000"/>
        </a:accent5>
        <a:accent6>
          <a:srgbClr val="000000"/>
        </a:accent6>
        <a:hlink>
          <a:srgbClr val="56BCFE"/>
        </a:hlink>
        <a:folHlink>
          <a:srgbClr val="97C5E3"/>
        </a:folHlink>
      </a:clrScheme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3620</Words>
  <Application>Microsoft Office PowerPoint</Application>
  <PresentationFormat>On-screen Show (4:3)</PresentationFormat>
  <Paragraphs>767</Paragraphs>
  <Slides>100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2" baseType="lpstr">
      <vt:lpstr>Office Theme</vt:lpstr>
      <vt:lpstr>Office 主题</vt:lpstr>
      <vt:lpstr>Beam</vt:lpstr>
      <vt:lpstr>PowerPoint Presentation</vt:lpstr>
      <vt:lpstr>PowerPoint Presentation</vt:lpstr>
      <vt:lpstr>PowerPoint Presentation</vt:lpstr>
      <vt:lpstr>Types of supports</vt:lpstr>
      <vt:lpstr>PowerPoint Presentation</vt:lpstr>
      <vt:lpstr>PowerPoint Presentation</vt:lpstr>
      <vt:lpstr>PowerPoint Presentation</vt:lpstr>
      <vt:lpstr>Types of supports</vt:lpstr>
      <vt:lpstr>PowerPoint Presentation</vt:lpstr>
      <vt:lpstr>PowerPoint Presentation</vt:lpstr>
      <vt:lpstr>Types of supports</vt:lpstr>
      <vt:lpstr>Types of supports</vt:lpstr>
      <vt:lpstr>PowerPoint Presentation</vt:lpstr>
      <vt:lpstr>Types of supports</vt:lpstr>
      <vt:lpstr>TYPES OF BEAMS</vt:lpstr>
      <vt:lpstr>Types of beams </vt:lpstr>
      <vt:lpstr>Types of beams </vt:lpstr>
      <vt:lpstr>Types of beams </vt:lpstr>
      <vt:lpstr>PowerPoint Presentation</vt:lpstr>
      <vt:lpstr>PowerPoint Presentation</vt:lpstr>
      <vt:lpstr>PowerPoint Presentation</vt:lpstr>
      <vt:lpstr>PowerPoint Presentation</vt:lpstr>
      <vt:lpstr>TYPES OF LOADING</vt:lpstr>
      <vt:lpstr>TYPES OF LOADING</vt:lpstr>
      <vt:lpstr>UDL in equivalent point load</vt:lpstr>
      <vt:lpstr>UDL in equivalent point 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IBALL</cp:lastModifiedBy>
  <cp:revision>119</cp:revision>
  <dcterms:created xsi:type="dcterms:W3CDTF">2013-07-22T08:21:08Z</dcterms:created>
  <dcterms:modified xsi:type="dcterms:W3CDTF">2021-04-22T10:50:16Z</dcterms:modified>
</cp:coreProperties>
</file>